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63" r:id="rId4"/>
    <p:sldId id="284" r:id="rId5"/>
    <p:sldId id="265" r:id="rId6"/>
    <p:sldId id="276" r:id="rId7"/>
    <p:sldId id="271" r:id="rId8"/>
    <p:sldId id="266" r:id="rId9"/>
    <p:sldId id="277" r:id="rId10"/>
    <p:sldId id="279" r:id="rId11"/>
    <p:sldId id="287" r:id="rId12"/>
    <p:sldId id="288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A196"/>
    <a:srgbClr val="0082C8"/>
    <a:srgbClr val="B1A49B"/>
    <a:srgbClr val="0482C8"/>
    <a:srgbClr val="F7F6F2"/>
    <a:srgbClr val="9C9084"/>
    <a:srgbClr val="2D81C2"/>
    <a:srgbClr val="A9A1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38" autoAdjust="0"/>
    <p:restoredTop sz="94660"/>
  </p:normalViewPr>
  <p:slideViewPr>
    <p:cSldViewPr snapToGrid="0" snapToObjects="1">
      <p:cViewPr>
        <p:scale>
          <a:sx n="114" d="100"/>
          <a:sy n="114" d="100"/>
        </p:scale>
        <p:origin x="-82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33DAA-A80E-944E-9D15-43F997E521BE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00F0D-0C8F-6F40-A039-7AFB32108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34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DB8F1-3DC2-3C4F-A75B-D0DC0413A8B4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46AC5-B94C-574A-B9E7-77E97EF1F2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15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6AC5-B94C-574A-B9E7-77E97EF1F23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67333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23108"/>
            <a:ext cx="6400800" cy="9859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 descr="SGA_Logo_Color-PMS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6378" y="912616"/>
            <a:ext cx="5651243" cy="9545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BD1523-B083-804D-94E1-A5C7A0680615}" type="datetime4">
              <a:rPr lang="en-US" smtClean="0"/>
              <a:pPr/>
              <a:t>August 16,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A24EE-B626-E241-827C-8BB93F6A4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GA_Logo_White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509" y="2170688"/>
            <a:ext cx="6007989" cy="1015576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1484288" y="4080893"/>
            <a:ext cx="67903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Smart Growth America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is the only national organization dedicated to researching, advocating</a:t>
            </a:r>
            <a:r>
              <a:rPr lang="en-US" sz="1400" baseline="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for and leading coalitions to bring smart growth practices to more communities nationwide. </a:t>
            </a:r>
            <a:b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</a:br>
            <a:endParaRPr lang="en-US" sz="14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1400" b="1" dirty="0" err="1" smtClean="0">
                <a:solidFill>
                  <a:schemeClr val="bg1"/>
                </a:solidFill>
                <a:latin typeface="Arial"/>
                <a:cs typeface="Arial"/>
              </a:rPr>
              <a:t>www.smartgrowthamerica.org</a:t>
            </a:r>
            <a:endParaRPr lang="en-US" sz="14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/>
            </a:r>
            <a:b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</a:br>
            <a:endParaRPr lang="en-US" sz="14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1707 L St. NW Suite 1050, Washington, DC 20036</a:t>
            </a:r>
            <a:r>
              <a:rPr lang="en-US" sz="1400" baseline="0" dirty="0" smtClean="0">
                <a:solidFill>
                  <a:schemeClr val="bg1"/>
                </a:solidFill>
                <a:latin typeface="Arial"/>
                <a:cs typeface="Arial"/>
              </a:rPr>
              <a:t> |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202-207-3355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604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SGA_Logo_Color-CMYK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61373"/>
            <a:ext cx="2833101" cy="478901"/>
          </a:xfrm>
          <a:prstGeom prst="rect">
            <a:avLst/>
          </a:prstGeom>
        </p:spPr>
      </p:pic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8332462" y="6126163"/>
            <a:ext cx="458010" cy="478901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45D4B1-EA88-1644-9ABC-D5BD32A8E0CC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E33750-7EFF-3D4B-ADFA-7A779ADE39BC}" type="datetime4">
              <a:rPr lang="en-US" smtClean="0"/>
              <a:pPr/>
              <a:t>August 16,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3FEA61-A627-044D-B897-74465FAD7A6C}" type="datetime4">
              <a:rPr lang="en-US" smtClean="0"/>
              <a:pPr/>
              <a:t>August 16,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A24EE-B626-E241-827C-8BB93F6A4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F7F6F2">
                <a:alpha val="12000"/>
              </a:srgbClr>
            </a:gs>
          </a:gsLst>
          <a:lin ang="16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8790" y="6126163"/>
            <a:ext cx="458010" cy="478901"/>
          </a:xfrm>
          <a:prstGeom prst="rect">
            <a:avLst/>
          </a:prstGeom>
        </p:spPr>
        <p:txBody>
          <a:bodyPr/>
          <a:lstStyle/>
          <a:p>
            <a:fld id="{4F45D4B1-EA88-1644-9ABC-D5BD32A8E0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55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2D81C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eortiz@smartgrowthamerica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74308"/>
            <a:ext cx="6415566" cy="1470025"/>
          </a:xfrm>
        </p:spPr>
        <p:txBody>
          <a:bodyPr/>
          <a:lstStyle/>
          <a:p>
            <a:r>
              <a:rPr lang="en-US" dirty="0" smtClean="0">
                <a:solidFill>
                  <a:srgbClr val="0082C8"/>
                </a:solidFill>
                <a:latin typeface="Helvetica Neue Bold Condensed"/>
                <a:cs typeface="Helvetica Neue Bold Condensed"/>
              </a:rPr>
              <a:t>Running a Successful Transit Campaign</a:t>
            </a:r>
            <a:endParaRPr lang="en-US" dirty="0">
              <a:solidFill>
                <a:srgbClr val="0082C8"/>
              </a:solidFill>
              <a:latin typeface="Helvetica Neue Bold Condensed"/>
              <a:cs typeface="Helvetica Neue Bold Condense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34500"/>
            <a:ext cx="6400800" cy="9859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Neha Bhatt</a:t>
            </a:r>
          </a:p>
          <a:p>
            <a:r>
              <a:rPr lang="en-US" sz="2400" dirty="0" smtClean="0"/>
              <a:t>Deputy Policy Director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23510" y="5498526"/>
            <a:ext cx="6448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C9084"/>
                </a:solidFill>
                <a:latin typeface="Arial"/>
                <a:cs typeface="Arial"/>
              </a:rPr>
              <a:t>Center for Transportation Excellence Webinar Series</a:t>
            </a:r>
          </a:p>
          <a:p>
            <a:pPr algn="ctr"/>
            <a:r>
              <a:rPr lang="en-US" sz="2000" dirty="0" smtClean="0">
                <a:solidFill>
                  <a:srgbClr val="9C9084"/>
                </a:solidFill>
                <a:latin typeface="Arial"/>
                <a:cs typeface="Arial"/>
              </a:rPr>
              <a:t>February 21</a:t>
            </a:r>
            <a:r>
              <a:rPr lang="en-US" sz="2000" baseline="30000" dirty="0" smtClean="0">
                <a:solidFill>
                  <a:srgbClr val="9C9084"/>
                </a:solidFill>
                <a:latin typeface="Arial"/>
                <a:cs typeface="Arial"/>
              </a:rPr>
              <a:t>st</a:t>
            </a:r>
            <a:r>
              <a:rPr lang="en-US" sz="2000" dirty="0" smtClean="0">
                <a:solidFill>
                  <a:srgbClr val="9C9084"/>
                </a:solidFill>
                <a:latin typeface="Arial"/>
                <a:cs typeface="Arial"/>
              </a:rPr>
              <a:t>, 2012</a:t>
            </a:r>
            <a:endParaRPr lang="en-US" sz="2000" dirty="0">
              <a:solidFill>
                <a:srgbClr val="9C9084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180663"/>
          </a:xfrm>
        </p:spPr>
        <p:txBody>
          <a:bodyPr>
            <a:normAutofit/>
          </a:bodyPr>
          <a:lstStyle/>
          <a:p>
            <a:r>
              <a:rPr lang="en-US" sz="8000" dirty="0" smtClean="0"/>
              <a:t>Campaign budget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2448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742950" indent="-7429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What is your SMART goal?</a:t>
            </a:r>
          </a:p>
          <a:p>
            <a:pPr marL="742950" indent="-7429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Who are your targets?</a:t>
            </a:r>
          </a:p>
          <a:p>
            <a:pPr marL="742950" indent="-7429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Who will do the work to win and when?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u="sng" dirty="0" smtClean="0"/>
              <a:t>Symptoms of campaigns lacking discipline</a:t>
            </a:r>
            <a:endParaRPr lang="en-US" sz="3200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1499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742950" indent="-742950">
              <a:spcAft>
                <a:spcPts val="600"/>
              </a:spcAft>
              <a:buClr>
                <a:srgbClr val="FF0000"/>
              </a:buClr>
              <a:buFontTx/>
              <a:buChar char="•"/>
            </a:pPr>
            <a:r>
              <a:rPr lang="en-US" sz="2800" dirty="0" smtClean="0">
                <a:latin typeface="Helvetica Neue Light"/>
                <a:cs typeface="Helvetica Neue Light"/>
              </a:rPr>
              <a:t>Multiple or confusing public messages</a:t>
            </a:r>
          </a:p>
          <a:p>
            <a:pPr marL="742950" indent="-742950">
              <a:spcAft>
                <a:spcPts val="600"/>
              </a:spcAft>
              <a:buClr>
                <a:srgbClr val="FF0000"/>
              </a:buClr>
              <a:buFontTx/>
              <a:buChar char="•"/>
            </a:pPr>
            <a:r>
              <a:rPr lang="en-US" sz="2800" dirty="0" smtClean="0">
                <a:latin typeface="Helvetica Neue Light"/>
                <a:cs typeface="Helvetica Neue Light"/>
              </a:rPr>
              <a:t>Suboptimal field operation</a:t>
            </a:r>
          </a:p>
          <a:p>
            <a:pPr marL="742950" indent="-742950">
              <a:spcAft>
                <a:spcPts val="600"/>
              </a:spcAft>
              <a:buClr>
                <a:srgbClr val="FF0000"/>
              </a:buClr>
              <a:buFontTx/>
              <a:buChar char="•"/>
            </a:pPr>
            <a:r>
              <a:rPr lang="en-US" sz="2800" dirty="0" smtClean="0">
                <a:latin typeface="Helvetica Neue Light"/>
                <a:cs typeface="Helvetica Neue Light"/>
              </a:rPr>
              <a:t>Over budget</a:t>
            </a:r>
          </a:p>
          <a:p>
            <a:pPr marL="742950" indent="-742950">
              <a:spcAft>
                <a:spcPts val="600"/>
              </a:spcAft>
              <a:buClr>
                <a:srgbClr val="FF0000"/>
              </a:buClr>
              <a:buFontTx/>
              <a:buChar char="•"/>
            </a:pPr>
            <a:r>
              <a:rPr lang="en-US" sz="2800" dirty="0" smtClean="0">
                <a:latin typeface="Helvetica Neue Light"/>
                <a:cs typeface="Helvetica Neue Light"/>
              </a:rPr>
              <a:t>Under staffed</a:t>
            </a:r>
          </a:p>
          <a:p>
            <a:pPr marL="742950" indent="-742950">
              <a:spcAft>
                <a:spcPts val="600"/>
              </a:spcAft>
              <a:buClr>
                <a:srgbClr val="FF0000"/>
              </a:buClr>
              <a:buFontTx/>
              <a:buChar char="•"/>
            </a:pPr>
            <a:r>
              <a:rPr lang="en-US" sz="2800" dirty="0" smtClean="0">
                <a:latin typeface="Helvetica Neue Light"/>
                <a:cs typeface="Helvetica Neue Light"/>
              </a:rPr>
              <a:t>Invisible</a:t>
            </a:r>
          </a:p>
          <a:p>
            <a:pPr marL="742950" indent="-742950">
              <a:spcAft>
                <a:spcPts val="600"/>
              </a:spcAft>
              <a:buClr>
                <a:srgbClr val="FF0000"/>
              </a:buClr>
              <a:buFontTx/>
              <a:buChar char="•"/>
            </a:pPr>
            <a:r>
              <a:rPr lang="en-US" sz="2800" dirty="0" smtClean="0">
                <a:latin typeface="Helvetica Neue Light"/>
                <a:cs typeface="Helvetica Neue Light"/>
              </a:rPr>
              <a:t>Unsuccessful</a:t>
            </a:r>
          </a:p>
          <a:p>
            <a:pPr marL="742950" indent="-742950">
              <a:spcAft>
                <a:spcPts val="600"/>
              </a:spcAft>
              <a:buClr>
                <a:srgbClr val="FF0000"/>
              </a:buClr>
              <a:buFontTx/>
              <a:buChar char="•"/>
            </a:pPr>
            <a:r>
              <a:rPr lang="en-US" sz="2800" dirty="0" smtClean="0">
                <a:latin typeface="Helvetica Neue Light"/>
                <a:cs typeface="Helvetica Neue Light"/>
              </a:rPr>
              <a:t>Not nimble</a:t>
            </a:r>
          </a:p>
          <a:p>
            <a:pPr marL="742950" indent="-742950">
              <a:spcAft>
                <a:spcPts val="600"/>
              </a:spcAft>
              <a:buFontTx/>
              <a:buChar char="•"/>
            </a:pPr>
            <a:endParaRPr lang="en-US" sz="2800" dirty="0" smtClean="0">
              <a:latin typeface="Helvetica Neue Light"/>
              <a:cs typeface="Helvetica Neue Light"/>
            </a:endParaRPr>
          </a:p>
          <a:p>
            <a:pPr marL="742950" indent="-742950">
              <a:spcAft>
                <a:spcPts val="600"/>
              </a:spcAft>
              <a:buFontTx/>
              <a:buChar char="•"/>
            </a:pPr>
            <a:endParaRPr lang="en-US" sz="2800" dirty="0" smtClean="0">
              <a:latin typeface="Helvetica Neue Light"/>
              <a:cs typeface="Helvetica Neue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24111"/>
            <a:ext cx="6400800" cy="215951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Neha Bhatt</a:t>
            </a:r>
          </a:p>
          <a:p>
            <a:r>
              <a:rPr lang="en-US" dirty="0" smtClean="0"/>
              <a:t>Deputy Policy Director</a:t>
            </a:r>
          </a:p>
          <a:p>
            <a:r>
              <a:rPr lang="en-US" dirty="0" smtClean="0">
                <a:hlinkClick r:id="rId2"/>
              </a:rPr>
              <a:t>eortiz@smartgrowthamerica.org</a:t>
            </a:r>
            <a:endParaRPr lang="en-US" dirty="0" smtClean="0"/>
          </a:p>
          <a:p>
            <a:r>
              <a:rPr lang="en-US" dirty="0" smtClean="0"/>
              <a:t>(202) 251-9584</a:t>
            </a:r>
          </a:p>
          <a:p>
            <a:r>
              <a:rPr lang="en-US" dirty="0" smtClean="0">
                <a:solidFill>
                  <a:srgbClr val="0082C8"/>
                </a:solidFill>
                <a:latin typeface="Helvetica Neue Bold Condensed"/>
                <a:cs typeface="Helvetica Neue Bold Condensed"/>
              </a:rPr>
              <a:t>Twitter: @</a:t>
            </a:r>
            <a:r>
              <a:rPr lang="en-US" dirty="0" err="1" smtClean="0">
                <a:solidFill>
                  <a:srgbClr val="0082C8"/>
                </a:solidFill>
                <a:latin typeface="Helvetica Neue Bold Condensed"/>
                <a:cs typeface="Helvetica Neue Bold Condensed"/>
              </a:rPr>
              <a:t>nehasbhatt</a:t>
            </a:r>
            <a:endParaRPr lang="en-US" dirty="0" smtClean="0">
              <a:solidFill>
                <a:srgbClr val="0082C8"/>
              </a:solidFill>
              <a:latin typeface="Helvetica Neue Bold Condensed"/>
              <a:cs typeface="Helvetica Neue Bold Condens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848" y="708875"/>
            <a:ext cx="5153420" cy="4903056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buNone/>
            </a:pPr>
            <a:r>
              <a:rPr lang="en-US" sz="2595" b="1" dirty="0" smtClean="0">
                <a:solidFill>
                  <a:srgbClr val="0482C8"/>
                </a:solidFill>
              </a:rPr>
              <a:t>Campaigns are expensive.  </a:t>
            </a:r>
          </a:p>
          <a:p>
            <a:pPr algn="ctr">
              <a:buNone/>
            </a:pPr>
            <a:r>
              <a:rPr lang="en-US" sz="2595" b="1" dirty="0" smtClean="0">
                <a:solidFill>
                  <a:srgbClr val="0482C8"/>
                </a:solidFill>
              </a:rPr>
              <a:t>They must have a clear focus.</a:t>
            </a:r>
          </a:p>
          <a:p>
            <a:endParaRPr lang="en-US" sz="4000" dirty="0" smtClean="0"/>
          </a:p>
          <a:p>
            <a:pPr marL="920750" lvl="1" indent="-463550">
              <a:spcAft>
                <a:spcPts val="600"/>
              </a:spcAft>
              <a:buFont typeface="Wingdings" charset="2"/>
              <a:buChar char="ü"/>
            </a:pPr>
            <a:r>
              <a:rPr lang="en-US" sz="4000" dirty="0" smtClean="0"/>
              <a:t>Specific goal</a:t>
            </a:r>
          </a:p>
          <a:p>
            <a:pPr marL="920750" lvl="1" indent="-463550">
              <a:spcAft>
                <a:spcPts val="600"/>
              </a:spcAft>
              <a:buFont typeface="Wingdings" charset="2"/>
              <a:buChar char="ü"/>
            </a:pPr>
            <a:r>
              <a:rPr lang="en-US" sz="4000" dirty="0" smtClean="0"/>
              <a:t>Time-limited</a:t>
            </a:r>
          </a:p>
          <a:p>
            <a:pPr marL="920750" lvl="1" indent="-463550">
              <a:spcAft>
                <a:spcPts val="600"/>
              </a:spcAft>
              <a:buFont typeface="Wingdings" charset="2"/>
              <a:buChar char="ü"/>
            </a:pPr>
            <a:r>
              <a:rPr lang="en-US" sz="4000" dirty="0" smtClean="0"/>
              <a:t>Victory is clear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180663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SMART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campaign goal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3737" y="326469"/>
            <a:ext cx="3987644" cy="1552435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b="1" spc="250" dirty="0" smtClean="0"/>
              <a:t>S</a:t>
            </a:r>
            <a:r>
              <a:rPr lang="en-US" spc="250" dirty="0" smtClean="0">
                <a:solidFill>
                  <a:schemeClr val="tx1"/>
                </a:solidFill>
              </a:rPr>
              <a:t>pecific</a:t>
            </a:r>
            <a:endParaRPr lang="en-US" spc="250" dirty="0"/>
          </a:p>
        </p:txBody>
      </p:sp>
      <p:sp>
        <p:nvSpPr>
          <p:cNvPr id="4" name="TextBox 3"/>
          <p:cNvSpPr txBox="1"/>
          <p:nvPr/>
        </p:nvSpPr>
        <p:spPr>
          <a:xfrm>
            <a:off x="3113737" y="1865946"/>
            <a:ext cx="3754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250" dirty="0" smtClean="0">
                <a:solidFill>
                  <a:srgbClr val="2D81C2"/>
                </a:solidFill>
                <a:latin typeface="Arial"/>
                <a:ea typeface="+mj-ea"/>
                <a:cs typeface="Arial"/>
              </a:rPr>
              <a:t>M</a:t>
            </a:r>
            <a:r>
              <a:rPr lang="en-US" sz="4400" spc="250" dirty="0" smtClean="0">
                <a:latin typeface="Arial"/>
                <a:ea typeface="+mj-ea"/>
                <a:cs typeface="Arial"/>
              </a:rPr>
              <a:t>easurable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113737" y="2868631"/>
            <a:ext cx="4169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250" dirty="0" smtClean="0">
                <a:solidFill>
                  <a:srgbClr val="2D81C2"/>
                </a:solidFill>
                <a:latin typeface="Arial"/>
                <a:cs typeface="Arial"/>
              </a:rPr>
              <a:t>A</a:t>
            </a:r>
            <a:r>
              <a:rPr lang="en-US" sz="4400" spc="250" dirty="0" smtClean="0">
                <a:solidFill>
                  <a:prstClr val="black"/>
                </a:solidFill>
                <a:latin typeface="Arial"/>
                <a:cs typeface="Arial"/>
              </a:rPr>
              <a:t>chievable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13737" y="3887388"/>
            <a:ext cx="4169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250" dirty="0" smtClean="0">
                <a:solidFill>
                  <a:srgbClr val="2D81C2"/>
                </a:solidFill>
                <a:latin typeface="Arial"/>
                <a:cs typeface="Arial"/>
              </a:rPr>
              <a:t>R</a:t>
            </a:r>
            <a:r>
              <a:rPr lang="en-US" sz="4400" spc="250" dirty="0" smtClean="0">
                <a:solidFill>
                  <a:prstClr val="black"/>
                </a:solidFill>
                <a:latin typeface="Arial"/>
                <a:cs typeface="Arial"/>
              </a:rPr>
              <a:t>ealistic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13737" y="4895016"/>
            <a:ext cx="4169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spc="250" dirty="0" smtClean="0">
                <a:solidFill>
                  <a:srgbClr val="2D81C2"/>
                </a:solidFill>
                <a:latin typeface="Arial"/>
                <a:cs typeface="Arial"/>
              </a:rPr>
              <a:t>T</a:t>
            </a:r>
            <a:r>
              <a:rPr lang="en-US" sz="4400" spc="250" dirty="0" smtClean="0">
                <a:solidFill>
                  <a:prstClr val="black"/>
                </a:solidFill>
                <a:latin typeface="Arial"/>
                <a:cs typeface="Arial"/>
              </a:rPr>
              <a:t>ime-bound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66534" y="841790"/>
            <a:ext cx="6931780" cy="1140302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7200" u="sng" dirty="0" smtClean="0">
                <a:solidFill>
                  <a:srgbClr val="FF0000"/>
                </a:solidFill>
                <a:ea typeface="+mn-ea"/>
              </a:rPr>
              <a:t>Not</a:t>
            </a:r>
            <a:r>
              <a:rPr lang="en-US" sz="7200" dirty="0" smtClean="0">
                <a:ea typeface="+mn-ea"/>
              </a:rPr>
              <a:t> </a:t>
            </a:r>
            <a:r>
              <a:rPr lang="en-US" sz="7200" b="1" dirty="0" smtClean="0">
                <a:ea typeface="+mn-ea"/>
              </a:rPr>
              <a:t>SMART:</a:t>
            </a:r>
            <a:endParaRPr lang="en-US" sz="7200" dirty="0">
              <a:solidFill>
                <a:prstClr val="black">
                  <a:lumMod val="85000"/>
                  <a:lumOff val="15000"/>
                </a:prstClr>
              </a:solidFill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318613"/>
            <a:ext cx="82847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+mj-ea"/>
                <a:cs typeface="Arial"/>
              </a:rPr>
              <a:t>Create support for transit in Springfield  County.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49405" y="561193"/>
            <a:ext cx="7965971" cy="1295796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7200" b="1" dirty="0" smtClean="0">
                <a:solidFill>
                  <a:srgbClr val="008000"/>
                </a:solidFill>
                <a:ea typeface="+mn-ea"/>
              </a:rPr>
              <a:t>SMART:</a:t>
            </a:r>
            <a:endParaRPr lang="en-US" sz="7200" dirty="0">
              <a:solidFill>
                <a:srgbClr val="008000"/>
              </a:solidFill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38017"/>
            <a:ext cx="82581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+mj-ea"/>
                <a:cs typeface="Arial"/>
              </a:rPr>
              <a:t>Pass a </a:t>
            </a:r>
            <a:r>
              <a:rPr lang="en-US" sz="4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cs typeface="Arial"/>
              </a:rPr>
              <a:t>ballot measure by December 2012 in Springfield County to increase the sales tax by</a:t>
            </a:r>
            <a:r>
              <a:rPr lang="en-US" sz="4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4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cs typeface="Arial"/>
              </a:rPr>
              <a:t>$0.01 to generate </a:t>
            </a:r>
            <a:r>
              <a:rPr lang="en-US" sz="4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+mj-ea"/>
                <a:cs typeface="Arial"/>
              </a:rPr>
              <a:t>$25 million per year for transit.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85972" y="2005641"/>
            <a:ext cx="3145212" cy="198178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 tax levy of 6 cents per $100 of assessed property value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245" y="565794"/>
            <a:ext cx="4063591" cy="126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astracks_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6692" y="2286233"/>
            <a:ext cx="3225800" cy="12065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813798" y="2983184"/>
            <a:ext cx="3607210" cy="3249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D81C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Proposal to increase sales and use tax by 0.4% (to a total of 1%) to be used for transit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2D81C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Campaign Plan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252" y="1846030"/>
            <a:ext cx="3396791" cy="262351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4000" u="sng" dirty="0" smtClean="0"/>
              <a:t>Targets</a:t>
            </a:r>
          </a:p>
          <a:p>
            <a:pPr>
              <a:spcAft>
                <a:spcPts val="600"/>
              </a:spcAft>
            </a:pPr>
            <a:r>
              <a:rPr lang="en-US" sz="4000" dirty="0" smtClean="0"/>
              <a:t>Primary</a:t>
            </a:r>
          </a:p>
          <a:p>
            <a:pPr marL="349250" indent="-349250">
              <a:spcAft>
                <a:spcPts val="600"/>
              </a:spcAft>
            </a:pPr>
            <a:r>
              <a:rPr lang="en-US" sz="4000" dirty="0" smtClean="0"/>
              <a:t>Secondary</a:t>
            </a:r>
          </a:p>
        </p:txBody>
      </p:sp>
      <p:sp>
        <p:nvSpPr>
          <p:cNvPr id="7" name="Rectangle 6"/>
          <p:cNvSpPr/>
          <p:nvPr/>
        </p:nvSpPr>
        <p:spPr>
          <a:xfrm>
            <a:off x="5197720" y="1846030"/>
            <a:ext cx="3115678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cs typeface="Arial"/>
              </a:rPr>
              <a:t>Strategies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4000" dirty="0" err="1" smtClean="0">
                <a:solidFill>
                  <a:srgbClr val="0482C8"/>
                </a:solidFill>
                <a:latin typeface="Wingdings" charset="2"/>
                <a:ea typeface="Wingdings" charset="2"/>
                <a:cs typeface="Wingdings" charset="2"/>
              </a:rPr>
              <a:t></a:t>
            </a:r>
            <a:r>
              <a:rPr lang="en-US" sz="4000" b="1" dirty="0" smtClean="0">
                <a:solidFill>
                  <a:srgbClr val="2D81C2"/>
                </a:solidFill>
                <a:latin typeface="Arial"/>
                <a:cs typeface="Arial"/>
              </a:rPr>
              <a:t/>
            </a:r>
            <a:br>
              <a:rPr lang="en-US" sz="4000" b="1" dirty="0" smtClean="0">
                <a:solidFill>
                  <a:srgbClr val="2D81C2"/>
                </a:solidFill>
                <a:latin typeface="Arial"/>
                <a:cs typeface="Arial"/>
              </a:rPr>
            </a:br>
            <a:r>
              <a:rPr lang="en-US" sz="4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cs typeface="Arial"/>
              </a:rPr>
              <a:t>Tactics</a:t>
            </a:r>
            <a:endParaRPr lang="en-US" sz="4000" dirty="0" smtClean="0">
              <a:solidFill>
                <a:srgbClr val="0482C8"/>
              </a:solidFill>
              <a:latin typeface="Wingdings" charset="2"/>
              <a:ea typeface="Wingdings" charset="2"/>
              <a:cs typeface="Wingdings" charset="2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sz="4000" dirty="0" err="1" smtClean="0">
                <a:solidFill>
                  <a:srgbClr val="0482C8"/>
                </a:solidFill>
                <a:latin typeface="Wingdings" charset="2"/>
                <a:ea typeface="Wingdings" charset="2"/>
                <a:cs typeface="Wingdings" charset="2"/>
              </a:rPr>
              <a:t></a:t>
            </a:r>
            <a:endParaRPr lang="en-US" sz="4000" dirty="0" smtClean="0">
              <a:solidFill>
                <a:srgbClr val="0482C8"/>
              </a:solidFill>
              <a:latin typeface="Wingdings" charset="2"/>
              <a:ea typeface="Wingdings" charset="2"/>
              <a:cs typeface="Wingdings" charset="2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cs typeface="Arial"/>
              </a:rPr>
              <a:t>Activities</a:t>
            </a:r>
            <a:endParaRPr lang="en-US" sz="4000" dirty="0" smtClean="0">
              <a:solidFill>
                <a:srgbClr val="0482C8"/>
              </a:solidFill>
              <a:latin typeface="Wingdings" charset="2"/>
              <a:ea typeface="Wingdings" charset="2"/>
              <a:cs typeface="Wingdings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180663"/>
          </a:xfrm>
        </p:spPr>
        <p:txBody>
          <a:bodyPr>
            <a:normAutofit/>
          </a:bodyPr>
          <a:lstStyle/>
          <a:p>
            <a:r>
              <a:rPr lang="en-US" sz="8000" dirty="0" smtClean="0"/>
              <a:t>Timeline and Responsibilities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192</Words>
  <Application>Microsoft Office PowerPoint</Application>
  <PresentationFormat>On-screen Show (4:3)</PresentationFormat>
  <Paragraphs>51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Running a Successful Transit Campaign</vt:lpstr>
      <vt:lpstr>PowerPoint Presentation</vt:lpstr>
      <vt:lpstr>SMART campaign goal</vt:lpstr>
      <vt:lpstr>Specific</vt:lpstr>
      <vt:lpstr>Not SMART:</vt:lpstr>
      <vt:lpstr>SMART:</vt:lpstr>
      <vt:lpstr>A tax levy of 6 cents per $100 of assessed property value</vt:lpstr>
      <vt:lpstr>Campaign Plan</vt:lpstr>
      <vt:lpstr>Timeline and Responsibilities</vt:lpstr>
      <vt:lpstr>Campaign budget</vt:lpstr>
      <vt:lpstr>Key Questions to Consider</vt:lpstr>
      <vt:lpstr>Symptoms of campaigns lacking discipline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Alexandra Goldschmidt</dc:creator>
  <cp:lastModifiedBy>American Planning</cp:lastModifiedBy>
  <cp:revision>40</cp:revision>
  <dcterms:created xsi:type="dcterms:W3CDTF">2012-02-21T19:09:19Z</dcterms:created>
  <dcterms:modified xsi:type="dcterms:W3CDTF">2012-08-16T23:15:30Z</dcterms:modified>
</cp:coreProperties>
</file>