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2" r:id="rId4"/>
    <p:sldId id="271" r:id="rId5"/>
    <p:sldId id="263" r:id="rId6"/>
    <p:sldId id="269" r:id="rId7"/>
    <p:sldId id="288" r:id="rId8"/>
    <p:sldId id="289" r:id="rId9"/>
    <p:sldId id="270" r:id="rId10"/>
    <p:sldId id="272" r:id="rId11"/>
    <p:sldId id="284" r:id="rId12"/>
    <p:sldId id="267" r:id="rId13"/>
    <p:sldId id="276" r:id="rId14"/>
    <p:sldId id="275" r:id="rId15"/>
    <p:sldId id="287" r:id="rId16"/>
    <p:sldId id="285" r:id="rId17"/>
    <p:sldId id="279" r:id="rId18"/>
    <p:sldId id="264" r:id="rId19"/>
    <p:sldId id="260" r:id="rId20"/>
    <p:sldId id="283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702"/>
    <a:srgbClr val="E56709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13DF-0251-4F9E-86FB-CAC88F790F8F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16FB3-08A1-4859-83A1-A8DAC968E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16FB3-08A1-4859-83A1-A8DAC968EEB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09A3A-4E08-412A-A5C8-A04512EC3E2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4771-6224-44E3-832A-5BFFFD1E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idersForBetterTransit" TargetMode="External"/><Relationship Id="rId2" Type="http://schemas.openxmlformats.org/officeDocument/2006/relationships/hyperlink" Target="http://www.ridersforbettertransi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mailto:brenna@activetrans.org" TargetMode="External"/><Relationship Id="rId4" Type="http://schemas.openxmlformats.org/officeDocument/2006/relationships/hyperlink" Target="mailto:jhenry@nrdc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6857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a New Rider Advocacy Group 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Chicago’s “Legacy” Transit System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 for Transportation Excellence Webinar April 10, 2012</a:t>
            </a:r>
          </a:p>
          <a:p>
            <a:pPr algn="l"/>
            <a:r>
              <a:rPr lang="en-US" sz="1800" dirty="0" smtClean="0">
                <a:solidFill>
                  <a:srgbClr val="E56709"/>
                </a:solidFill>
              </a:rPr>
              <a:t>Jennifer Henry</a:t>
            </a:r>
          </a:p>
          <a:p>
            <a:pPr algn="l"/>
            <a:r>
              <a:rPr lang="en-US" sz="1800" dirty="0" smtClean="0"/>
              <a:t>Natural Resources Defense Council</a:t>
            </a:r>
          </a:p>
          <a:p>
            <a:pPr algn="l"/>
            <a:r>
              <a:rPr lang="en-US" sz="1800" dirty="0" smtClean="0">
                <a:solidFill>
                  <a:srgbClr val="E56709"/>
                </a:solidFill>
              </a:rPr>
              <a:t>Brenna Conway</a:t>
            </a:r>
          </a:p>
          <a:p>
            <a:pPr algn="l"/>
            <a:r>
              <a:rPr lang="en-US" sz="1800" dirty="0" smtClean="0"/>
              <a:t>Active Transportation Alliance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375" t="48000" r="11875" b="27000"/>
          <a:stretch>
            <a:fillRect/>
          </a:stretch>
        </p:blipFill>
        <p:spPr bwMode="auto">
          <a:xfrm>
            <a:off x="685800" y="3810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jhenry\My Documents\1 WORK\Images\NRDC logo 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105400"/>
            <a:ext cx="778494" cy="749300"/>
          </a:xfrm>
          <a:prstGeom prst="rect">
            <a:avLst/>
          </a:prstGeom>
          <a:noFill/>
        </p:spPr>
      </p:pic>
      <p:pic>
        <p:nvPicPr>
          <p:cNvPr id="5" name="Picture 2" descr="M:\Marketing &amp; Communications\Design\Logo Database\New_Logo_Database\ActiveTrans_Logos\ActiveTrans_Stacked\ActiveTrans_Stacked_JPEG\ActiveTrans_Stacked_JPEG_Print\ATA_Stacked_2C_JPEG_Pr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193938" cy="9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Our region deserves a world class transit system</a:t>
            </a:r>
          </a:p>
          <a:p>
            <a:pPr lvl="1"/>
            <a:r>
              <a:rPr lang="en-US" dirty="0" smtClean="0"/>
              <a:t>Bring Bus Rapid Transit (BRT) to </a:t>
            </a:r>
            <a:r>
              <a:rPr lang="en-US" dirty="0" err="1" smtClean="0"/>
              <a:t>Chicagoland</a:t>
            </a:r>
            <a:endParaRPr lang="en-US" dirty="0" smtClean="0"/>
          </a:p>
          <a:p>
            <a:pPr lvl="1"/>
            <a:r>
              <a:rPr lang="en-US" dirty="0" smtClean="0"/>
              <a:t>Complete modernization of CTA’s Red Line</a:t>
            </a:r>
          </a:p>
          <a:p>
            <a:pPr lvl="1"/>
            <a:r>
              <a:rPr lang="en-US" dirty="0" smtClean="0"/>
              <a:t>Modernize Union Station</a:t>
            </a:r>
          </a:p>
          <a:p>
            <a:r>
              <a:rPr lang="en-US" b="1" dirty="0" smtClean="0"/>
              <a:t>Our transit system needs investment</a:t>
            </a:r>
          </a:p>
          <a:p>
            <a:pPr lvl="1"/>
            <a:r>
              <a:rPr lang="en-US" dirty="0" smtClean="0"/>
              <a:t>Flex state motor fuel funds for transit</a:t>
            </a:r>
          </a:p>
          <a:p>
            <a:pPr lvl="1"/>
            <a:r>
              <a:rPr lang="en-US" dirty="0" smtClean="0"/>
              <a:t>Increase the state motor fuel tax with a portion devoted to transit</a:t>
            </a:r>
          </a:p>
          <a:p>
            <a:pPr lvl="1"/>
            <a:r>
              <a:rPr lang="en-US" dirty="0" smtClean="0"/>
              <a:t>Flex federal transportation dollars for transit</a:t>
            </a:r>
          </a:p>
          <a:p>
            <a:pPr lvl="1"/>
            <a:r>
              <a:rPr lang="en-US" dirty="0" smtClean="0"/>
              <a:t>Fund transit in </a:t>
            </a:r>
            <a:r>
              <a:rPr lang="en-US" dirty="0" err="1" smtClean="0"/>
              <a:t>tollway</a:t>
            </a:r>
            <a:r>
              <a:rPr lang="en-US" dirty="0" smtClean="0"/>
              <a:t> corridors with a portion of tolls</a:t>
            </a:r>
          </a:p>
          <a:p>
            <a:r>
              <a:rPr lang="en-US" b="1" dirty="0" smtClean="0"/>
              <a:t>Our transit system should be responsive to riders’ needs</a:t>
            </a:r>
          </a:p>
          <a:p>
            <a:pPr lvl="1"/>
            <a:r>
              <a:rPr lang="en-US" dirty="0" smtClean="0"/>
              <a:t>Create a universal fare system now</a:t>
            </a:r>
          </a:p>
          <a:p>
            <a:pPr lvl="1"/>
            <a:r>
              <a:rPr lang="en-US" dirty="0" smtClean="0"/>
              <a:t>Provide real-time transit information</a:t>
            </a:r>
          </a:p>
          <a:p>
            <a:pPr lvl="1"/>
            <a:r>
              <a:rPr lang="en-US" dirty="0" smtClean="0"/>
              <a:t>“Complete stations”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54380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+mj-lt"/>
                <a:ea typeface="+mj-ea"/>
                <a:cs typeface="+mj-cs"/>
              </a:rPr>
              <a:t>Facebook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for launch and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Outreach</a:t>
            </a:r>
          </a:p>
          <a:p>
            <a:pPr lvl="1"/>
            <a:r>
              <a:rPr lang="en-US" dirty="0" smtClean="0"/>
              <a:t>81,700 recipients on various (overlapping) email lists</a:t>
            </a:r>
          </a:p>
          <a:p>
            <a:pPr lvl="1"/>
            <a:r>
              <a:rPr lang="en-US" dirty="0" smtClean="0"/>
              <a:t>4,800 followers on various allies’ FB pages</a:t>
            </a:r>
          </a:p>
          <a:p>
            <a:pPr lvl="1"/>
            <a:r>
              <a:rPr lang="en-US" dirty="0" smtClean="0"/>
              <a:t>Press release and outreach</a:t>
            </a:r>
          </a:p>
          <a:p>
            <a:pPr lvl="1"/>
            <a:r>
              <a:rPr lang="en-US" dirty="0" smtClean="0"/>
              <a:t>Flyers at stations (8 stations covered)</a:t>
            </a:r>
          </a:p>
          <a:p>
            <a:pPr lvl="1"/>
            <a:r>
              <a:rPr lang="en-US" dirty="0" smtClean="0"/>
              <a:t>Onion ad</a:t>
            </a:r>
          </a:p>
          <a:p>
            <a:endParaRPr lang="en-US" dirty="0" smtClean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nitial survey responses: about 1650 complete</a:t>
            </a:r>
          </a:p>
          <a:p>
            <a:pPr lvl="1"/>
            <a:r>
              <a:rPr lang="en-US" dirty="0" smtClean="0"/>
              <a:t>Press hits in major papers</a:t>
            </a:r>
          </a:p>
          <a:p>
            <a:pPr lvl="1"/>
            <a:r>
              <a:rPr lang="en-US" dirty="0" smtClean="0"/>
              <a:t>Email sign-ups: 1015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CD54-1CB2-4BF0-BE07-0A51FD81C1D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315768_269757083054571_100000608433518_862622_8215900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133600"/>
            <a:ext cx="43474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History and context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aunch</a:t>
            </a:r>
          </a:p>
          <a:p>
            <a:r>
              <a:rPr lang="en-US" dirty="0" smtClean="0"/>
              <a:t>Progress and lessons thus far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What’s next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9702"/>
                </a:solidFill>
              </a:rPr>
              <a:t>Action Alerts</a:t>
            </a:r>
            <a:endParaRPr lang="en-US" dirty="0">
              <a:solidFill>
                <a:srgbClr val="FC97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Topics:</a:t>
            </a: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/>
              <a:t>Transit agency budgets: </a:t>
            </a:r>
            <a:r>
              <a:rPr lang="en-US" sz="2400" dirty="0" smtClean="0">
                <a:solidFill>
                  <a:srgbClr val="FC9702"/>
                </a:solidFill>
              </a:rPr>
              <a:t>3000 messages generated</a:t>
            </a:r>
          </a:p>
          <a:p>
            <a:r>
              <a:rPr lang="en-US" sz="2400" dirty="0" smtClean="0"/>
              <a:t>Cook County’s threat to cut funding: </a:t>
            </a:r>
            <a:r>
              <a:rPr lang="en-US" sz="2400" dirty="0" smtClean="0">
                <a:solidFill>
                  <a:srgbClr val="FC9702"/>
                </a:solidFill>
              </a:rPr>
              <a:t>1000 (15% response rate)</a:t>
            </a:r>
          </a:p>
          <a:p>
            <a:r>
              <a:rPr lang="en-US" sz="2400" dirty="0" smtClean="0"/>
              <a:t>Federal commute benefit cut for transit: </a:t>
            </a:r>
            <a:r>
              <a:rPr lang="en-US" sz="2400" dirty="0" smtClean="0">
                <a:solidFill>
                  <a:srgbClr val="FC9702"/>
                </a:solidFill>
              </a:rPr>
              <a:t>900</a:t>
            </a:r>
          </a:p>
          <a:p>
            <a:r>
              <a:rPr lang="en-US" sz="2400" dirty="0" smtClean="0"/>
              <a:t>Federal House bill (HR 7): </a:t>
            </a:r>
            <a:r>
              <a:rPr lang="en-US" sz="2400" dirty="0" smtClean="0">
                <a:solidFill>
                  <a:srgbClr val="FC9702"/>
                </a:solidFill>
              </a:rPr>
              <a:t>700  (10%)</a:t>
            </a:r>
          </a:p>
          <a:p>
            <a:r>
              <a:rPr lang="en-US" sz="2400" dirty="0" smtClean="0"/>
              <a:t>Transit Fast Forward (our state bill): </a:t>
            </a:r>
            <a:r>
              <a:rPr lang="en-US" sz="2400" dirty="0" smtClean="0">
                <a:solidFill>
                  <a:srgbClr val="FC9702"/>
                </a:solidFill>
              </a:rPr>
              <a:t>1800 (3%)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Distribution: </a:t>
            </a:r>
          </a:p>
          <a:p>
            <a:r>
              <a:rPr lang="en-US" sz="2400" dirty="0" smtClean="0"/>
              <a:t>Email</a:t>
            </a:r>
          </a:p>
          <a:p>
            <a:r>
              <a:rPr lang="en-US" sz="2400" dirty="0" err="1" smtClean="0"/>
              <a:t>Facebook</a:t>
            </a:r>
            <a:r>
              <a:rPr lang="en-US" sz="2400" dirty="0" smtClean="0"/>
              <a:t>, Twitter</a:t>
            </a:r>
          </a:p>
          <a:p>
            <a:r>
              <a:rPr lang="en-US" sz="2400" dirty="0" smtClean="0"/>
              <a:t>Flyers</a:t>
            </a:r>
          </a:p>
          <a:p>
            <a:r>
              <a:rPr lang="en-US" sz="2400" dirty="0" smtClean="0"/>
              <a:t>Blogs</a:t>
            </a:r>
          </a:p>
          <a:p>
            <a:r>
              <a:rPr lang="en-US" sz="2400" dirty="0" smtClean="0"/>
              <a:t>Community presentations, partner organizations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9702"/>
                </a:solidFill>
              </a:rPr>
              <a:t>Socials and “Days of Action”</a:t>
            </a:r>
            <a:endParaRPr lang="en-US" dirty="0">
              <a:solidFill>
                <a:srgbClr val="FC9702"/>
              </a:solidFill>
            </a:endParaRPr>
          </a:p>
        </p:txBody>
      </p:sp>
      <p:pic>
        <p:nvPicPr>
          <p:cNvPr id="4" name="Content Placeholder 3" descr="6947283843_7eac364e86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362200"/>
            <a:ext cx="3810000" cy="2819400"/>
          </a:xfrm>
        </p:spPr>
      </p:pic>
      <p:pic>
        <p:nvPicPr>
          <p:cNvPr id="5" name="Picture 4" descr="6845252127_fe267480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362200"/>
            <a:ext cx="378460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9702"/>
                </a:solidFill>
              </a:rPr>
              <a:t>Expanding our grassroots outreach</a:t>
            </a:r>
            <a:endParaRPr lang="en-US" dirty="0">
              <a:solidFill>
                <a:srgbClr val="FC97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Neighborhood/community organizations</a:t>
            </a:r>
          </a:p>
          <a:p>
            <a:pPr lvl="1"/>
            <a:r>
              <a:rPr lang="en-US" dirty="0" smtClean="0"/>
              <a:t>Seek partner organizations that represent high levels of transit ridership; affordable housing, student groups, etc.</a:t>
            </a:r>
          </a:p>
          <a:p>
            <a:pPr lvl="1"/>
            <a:r>
              <a:rPr lang="en-US" dirty="0" smtClean="0"/>
              <a:t>Meet groups where they are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Suburban</a:t>
            </a:r>
          </a:p>
          <a:p>
            <a:pPr lvl="1"/>
            <a:r>
              <a:rPr lang="en-US" dirty="0" smtClean="0"/>
              <a:t>Identify targets</a:t>
            </a:r>
          </a:p>
          <a:p>
            <a:pPr lvl="1"/>
            <a:r>
              <a:rPr lang="en-US" dirty="0" smtClean="0"/>
              <a:t>Use existing coordinators, but focus on transit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Aldermanic outreach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Direct contact with daily transit riders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C9702"/>
                </a:solidFill>
              </a:rPr>
              <a:t>Example: Bus Rapid Transit Outreach</a:t>
            </a:r>
            <a:endParaRPr lang="en-US" dirty="0">
              <a:solidFill>
                <a:srgbClr val="FC97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Define a specific area or corridor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Aldermanic outreach</a:t>
            </a:r>
          </a:p>
          <a:p>
            <a:pPr lvl="1"/>
            <a:r>
              <a:rPr lang="en-US" dirty="0" smtClean="0"/>
              <a:t>26 affected wards, 12 aldermen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Identify groups with a possible stake in the project</a:t>
            </a:r>
          </a:p>
          <a:p>
            <a:pPr lvl="1"/>
            <a:r>
              <a:rPr lang="en-US" dirty="0" smtClean="0"/>
              <a:t>Presentations to businesses, residents, commuters, possible opposition to the project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Direct outreach to transit riders</a:t>
            </a:r>
          </a:p>
          <a:p>
            <a:pPr lvl="1"/>
            <a:r>
              <a:rPr lang="en-US" dirty="0" smtClean="0"/>
              <a:t>Flyers at train/bus stops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IMG8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514600"/>
            <a:ext cx="27686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History and context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aunch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Progress and lessons thus far</a:t>
            </a:r>
          </a:p>
          <a:p>
            <a:r>
              <a:rPr lang="en-US" dirty="0" smtClean="0"/>
              <a:t>What’s next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9702"/>
                </a:solidFill>
              </a:rPr>
              <a:t>What’s next…</a:t>
            </a:r>
            <a:endParaRPr lang="en-US" dirty="0">
              <a:solidFill>
                <a:srgbClr val="FC97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029200" cy="495300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r>
              <a:rPr lang="en-US" dirty="0" smtClean="0"/>
              <a:t>Continue with our basic tactics (and fundraise)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Additional tactics we’re considering:</a:t>
            </a:r>
          </a:p>
          <a:p>
            <a:pPr lvl="1"/>
            <a:r>
              <a:rPr lang="en-US" sz="1800" dirty="0" smtClean="0"/>
              <a:t>Advertising </a:t>
            </a:r>
          </a:p>
          <a:p>
            <a:pPr lvl="1"/>
            <a:r>
              <a:rPr lang="en-US" sz="1800" dirty="0" smtClean="0"/>
              <a:t>Waiting for the next crisis</a:t>
            </a:r>
          </a:p>
          <a:p>
            <a:pPr lvl="1"/>
            <a:r>
              <a:rPr lang="en-US" sz="1800" dirty="0" smtClean="0"/>
              <a:t>Influence state budget</a:t>
            </a:r>
          </a:p>
          <a:p>
            <a:pPr lvl="1"/>
            <a:r>
              <a:rPr lang="en-US" sz="1800" dirty="0" smtClean="0"/>
              <a:t>Produce a report on problems and solutions</a:t>
            </a:r>
          </a:p>
          <a:p>
            <a:pPr lvl="1"/>
            <a:r>
              <a:rPr lang="en-US" sz="1800" dirty="0" smtClean="0"/>
              <a:t>Petition to the Governor</a:t>
            </a:r>
          </a:p>
          <a:p>
            <a:pPr lvl="1"/>
            <a:r>
              <a:rPr lang="en-US" sz="1800" dirty="0" smtClean="0"/>
              <a:t>Develop our identity as a source of the most relevant info (blogging, speaker series, etc.)</a:t>
            </a:r>
            <a:endParaRPr lang="en-US" dirty="0" smtClean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CD54-1CB2-4BF0-BE07-0A51FD81C1D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G-20111216-00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context</a:t>
            </a:r>
          </a:p>
          <a:p>
            <a:r>
              <a:rPr lang="en-US" dirty="0"/>
              <a:t>L</a:t>
            </a:r>
            <a:r>
              <a:rPr lang="en-US" dirty="0" smtClean="0"/>
              <a:t>aunch</a:t>
            </a:r>
          </a:p>
          <a:p>
            <a:r>
              <a:rPr lang="en-US" dirty="0" smtClean="0"/>
              <a:t>Progress and lessons thus far</a:t>
            </a:r>
          </a:p>
          <a:p>
            <a:r>
              <a:rPr lang="en-US" dirty="0" smtClean="0"/>
              <a:t>What’s next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724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5100" dirty="0" smtClean="0"/>
              <a:t>(Not very surprising) lessons we’d pass on: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800" dirty="0" smtClean="0"/>
              <a:t>First hit, with the survey, was the biggest (we’re now just over 2000).</a:t>
            </a:r>
          </a:p>
          <a:p>
            <a:r>
              <a:rPr lang="en-US" sz="3800" dirty="0" smtClean="0"/>
              <a:t>Dedicated staff is key; ideas are easy, follow-through is hard.</a:t>
            </a:r>
          </a:p>
          <a:p>
            <a:r>
              <a:rPr lang="en-US" sz="3800" dirty="0" smtClean="0"/>
              <a:t>The policy solutions aren’t easy…</a:t>
            </a:r>
          </a:p>
          <a:p>
            <a:pPr lvl="1">
              <a:buFontTx/>
              <a:buChar char="-"/>
            </a:pPr>
            <a:r>
              <a:rPr lang="en-US" sz="3400" dirty="0" smtClean="0"/>
              <a:t>Funding is what we need but hardly a crowd-pleaser.</a:t>
            </a:r>
          </a:p>
          <a:p>
            <a:pPr lvl="1">
              <a:buFontTx/>
              <a:buChar char="-"/>
            </a:pPr>
            <a:r>
              <a:rPr lang="en-US" sz="3400" dirty="0" smtClean="0"/>
              <a:t>We don’t like crises, but they do help build support.</a:t>
            </a:r>
          </a:p>
          <a:p>
            <a:pPr>
              <a:buFontTx/>
              <a:buChar char="-"/>
            </a:pPr>
            <a:endParaRPr lang="en-US" sz="3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100" dirty="0" smtClean="0"/>
              <a:t>(Also unsurprising) lessons we’re hoping to be able to confirm: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800" dirty="0" smtClean="0"/>
              <a:t>Build a strong (if small) base that is aligned w your mission, and don’t forget them.</a:t>
            </a:r>
          </a:p>
          <a:p>
            <a:r>
              <a:rPr lang="en-US" sz="3800" dirty="0" smtClean="0"/>
              <a:t>Laying the groundwork of relationships and research  pays off.</a:t>
            </a:r>
          </a:p>
          <a:p>
            <a:r>
              <a:rPr lang="en-US" sz="3800" dirty="0" smtClean="0"/>
              <a:t>It’s possible to keep growing steadily even with a limited budget.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CD54-1CB2-4BF0-BE07-0A51FD81C1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C9702"/>
                </a:solidFill>
              </a:rPr>
              <a:t>Thanks for listening! And good luck in your own efforts!</a:t>
            </a:r>
            <a:endParaRPr lang="en-US" sz="2800" dirty="0">
              <a:solidFill>
                <a:srgbClr val="FC97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00B0F0"/>
                </a:solidFill>
                <a:hlinkClick r:id="rId2"/>
              </a:rPr>
              <a:t>www.RidersForBetterTransit.org</a:t>
            </a:r>
            <a:endParaRPr lang="en-US" sz="24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00B0F0"/>
                </a:solidFill>
                <a:hlinkClick r:id="rId3"/>
              </a:rPr>
              <a:t>www.facebook.com/RidersForBetterTransit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 smtClean="0"/>
              <a:t>Jennifer Henry</a:t>
            </a:r>
          </a:p>
          <a:p>
            <a:pPr>
              <a:buNone/>
            </a:pPr>
            <a:r>
              <a:rPr lang="en-US" sz="1600" dirty="0" smtClean="0"/>
              <a:t>Natural Resources Defense Council</a:t>
            </a:r>
          </a:p>
          <a:p>
            <a:pPr>
              <a:buNone/>
            </a:pPr>
            <a:r>
              <a:rPr lang="en-US" sz="1600" dirty="0" smtClean="0">
                <a:hlinkClick r:id="rId4"/>
              </a:rPr>
              <a:t>jhenry@nrdc.org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312.651.7912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Brenna Conway</a:t>
            </a:r>
          </a:p>
          <a:p>
            <a:pPr>
              <a:buNone/>
            </a:pPr>
            <a:r>
              <a:rPr lang="en-US" sz="1600" dirty="0" smtClean="0"/>
              <a:t>Active Transportation Alliance</a:t>
            </a:r>
          </a:p>
          <a:p>
            <a:pPr>
              <a:buNone/>
            </a:pPr>
            <a:r>
              <a:rPr lang="en-US" sz="1600" dirty="0" smtClean="0">
                <a:hlinkClick r:id="rId5"/>
              </a:rPr>
              <a:t>brenna@activetrans.org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312.427.3325 x392 </a:t>
            </a:r>
          </a:p>
        </p:txBody>
      </p:sp>
      <p:pic>
        <p:nvPicPr>
          <p:cNvPr id="4" name="Picture 3" descr="1193_DSC7671_El_against_reflec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2819400"/>
            <a:ext cx="4298804" cy="3239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context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aunch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Progress and lessons thus far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What’s next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NRDC and Active Trans interest, resources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State of transit infrastructure in the region</a:t>
            </a:r>
          </a:p>
          <a:p>
            <a:endParaRPr lang="en-US" dirty="0" smtClean="0"/>
          </a:p>
          <a:p>
            <a:r>
              <a:rPr lang="en-US" dirty="0" smtClean="0"/>
              <a:t>Scoping:</a:t>
            </a:r>
          </a:p>
          <a:p>
            <a:pPr lvl="1"/>
            <a:r>
              <a:rPr lang="en-US" dirty="0" smtClean="0"/>
              <a:t>Past campaigns/organizations</a:t>
            </a:r>
          </a:p>
          <a:p>
            <a:pPr lvl="1"/>
            <a:r>
              <a:rPr lang="en-US" dirty="0" smtClean="0"/>
              <a:t>Current landscape of advocacy organizations</a:t>
            </a:r>
          </a:p>
          <a:p>
            <a:pPr lvl="1"/>
            <a:r>
              <a:rPr lang="en-US" dirty="0" smtClean="0"/>
              <a:t>Examples in other cities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History and context</a:t>
            </a:r>
          </a:p>
          <a:p>
            <a:r>
              <a:rPr lang="en-US" dirty="0"/>
              <a:t>L</a:t>
            </a:r>
            <a:r>
              <a:rPr lang="en-US" dirty="0" smtClean="0"/>
              <a:t>aunch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Progress and lessons thus far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What’s next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for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Hired Brenna!</a:t>
            </a:r>
          </a:p>
          <a:p>
            <a:endParaRPr lang="en-US" dirty="0" smtClean="0"/>
          </a:p>
          <a:p>
            <a:r>
              <a:rPr lang="en-US" dirty="0" smtClean="0"/>
              <a:t>Quiet introductions and development of advocacy platform:</a:t>
            </a:r>
          </a:p>
          <a:p>
            <a:pPr lvl="1"/>
            <a:r>
              <a:rPr lang="en-US" dirty="0" smtClean="0"/>
              <a:t>Met with transit agencies, other agencies</a:t>
            </a:r>
          </a:p>
          <a:p>
            <a:pPr lvl="1"/>
            <a:r>
              <a:rPr lang="en-US" dirty="0" smtClean="0"/>
              <a:t>Held individual and group meeting w advocates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&gt;&gt; Defined objective and advocacy platform!</a:t>
            </a:r>
          </a:p>
          <a:p>
            <a:pPr lvl="1"/>
            <a:r>
              <a:rPr lang="en-US" dirty="0" smtClean="0"/>
              <a:t>&gt;&gt; Official launch Aug 24,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Website…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476927" cy="598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Survey…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200" cy="53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Organize </a:t>
            </a:r>
            <a:r>
              <a:rPr lang="en-US" dirty="0"/>
              <a:t>transit riders in the </a:t>
            </a:r>
            <a:r>
              <a:rPr lang="en-US" dirty="0" err="1" smtClean="0"/>
              <a:t>Chicagoland</a:t>
            </a:r>
            <a:r>
              <a:rPr lang="en-US" dirty="0" smtClean="0"/>
              <a:t> </a:t>
            </a:r>
            <a:r>
              <a:rPr lang="en-US" dirty="0"/>
              <a:t>region to ensure their transportation needs are met with better transit options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Riders for Better Transit will work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Increase transit funding</a:t>
            </a:r>
          </a:p>
          <a:p>
            <a:pPr lvl="1"/>
            <a:r>
              <a:rPr lang="en-US" dirty="0"/>
              <a:t>Support projects that benefit your community</a:t>
            </a:r>
          </a:p>
          <a:p>
            <a:pPr lvl="1"/>
            <a:r>
              <a:rPr lang="en-US" dirty="0"/>
              <a:t>Create a community of transit riders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CD54-1CB2-4BF0-BE07-0A51FD81C1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740</Words>
  <Application>Microsoft Office PowerPoint</Application>
  <PresentationFormat>On-screen Show (4:3)</PresentationFormat>
  <Paragraphs>171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Building a New Rider Advocacy Group  for Chicago’s “Legacy” Transit System</vt:lpstr>
      <vt:lpstr>PowerPoint Presentation</vt:lpstr>
      <vt:lpstr>PowerPoint Presentation</vt:lpstr>
      <vt:lpstr>History and context</vt:lpstr>
      <vt:lpstr>PowerPoint Presentation</vt:lpstr>
      <vt:lpstr>Prep for Launch</vt:lpstr>
      <vt:lpstr>Website…</vt:lpstr>
      <vt:lpstr>Survey…</vt:lpstr>
      <vt:lpstr>Objective</vt:lpstr>
      <vt:lpstr>Advocacy platform</vt:lpstr>
      <vt:lpstr>PowerPoint Presentation</vt:lpstr>
      <vt:lpstr>Outreach for launch and survey</vt:lpstr>
      <vt:lpstr>PowerPoint Presentation</vt:lpstr>
      <vt:lpstr>Action Alerts</vt:lpstr>
      <vt:lpstr>Socials and “Days of Action”</vt:lpstr>
      <vt:lpstr>Expanding our grassroots outreach</vt:lpstr>
      <vt:lpstr>Example: Bus Rapid Transit Outreach</vt:lpstr>
      <vt:lpstr>PowerPoint Presentation</vt:lpstr>
      <vt:lpstr>What’s next…</vt:lpstr>
      <vt:lpstr>Conclusion</vt:lpstr>
      <vt:lpstr>Thanks for listening! And good luck in your own efforts!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Leach</dc:creator>
  <cp:lastModifiedBy>American Planning</cp:lastModifiedBy>
  <cp:revision>20</cp:revision>
  <dcterms:created xsi:type="dcterms:W3CDTF">2012-04-09T14:44:16Z</dcterms:created>
  <dcterms:modified xsi:type="dcterms:W3CDTF">2012-08-16T23:21:00Z</dcterms:modified>
</cp:coreProperties>
</file>