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9" r:id="rId13"/>
    <p:sldId id="268" r:id="rId1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0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47F5-0B59-4AEB-BC95-6C6B38EE13CB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7C29-A7FA-4719-9250-69863D8AF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47F5-0B59-4AEB-BC95-6C6B38EE13CB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7C29-A7FA-4719-9250-69863D8AF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47F5-0B59-4AEB-BC95-6C6B38EE13CB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7C29-A7FA-4719-9250-69863D8AF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47F5-0B59-4AEB-BC95-6C6B38EE13CB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7C29-A7FA-4719-9250-69863D8AF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47F5-0B59-4AEB-BC95-6C6B38EE13CB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7C29-A7FA-4719-9250-69863D8AF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47F5-0B59-4AEB-BC95-6C6B38EE13CB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7C29-A7FA-4719-9250-69863D8AF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47F5-0B59-4AEB-BC95-6C6B38EE13CB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7C29-A7FA-4719-9250-69863D8AF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47F5-0B59-4AEB-BC95-6C6B38EE13CB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7C29-A7FA-4719-9250-69863D8AF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47F5-0B59-4AEB-BC95-6C6B38EE13CB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7C29-A7FA-4719-9250-69863D8AF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47F5-0B59-4AEB-BC95-6C6B38EE13CB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7C29-A7FA-4719-9250-69863D8AF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47F5-0B59-4AEB-BC95-6C6B38EE13CB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7C29-A7FA-4719-9250-69863D8AF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747F5-0B59-4AEB-BC95-6C6B38EE13CB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27C29-A7FA-4719-9250-69863D8AF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jkalczuk@ridetherapid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i="1" u="sng" dirty="0" smtClean="0"/>
              <a:t>Fifty Percent Plus One</a:t>
            </a:r>
            <a:br>
              <a:rPr lang="en-US" b="1" i="1" u="sng" dirty="0" smtClean="0"/>
            </a:br>
            <a:r>
              <a:rPr lang="en-US" b="1" i="1" u="sng" dirty="0" smtClean="0"/>
              <a:t>(or, in our case, 136)</a:t>
            </a:r>
            <a:endParaRPr lang="en-US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Planning for Local Ballot Initiatives</a:t>
            </a:r>
            <a:endParaRPr lang="en-US" dirty="0"/>
          </a:p>
        </p:txBody>
      </p:sp>
      <p:pic>
        <p:nvPicPr>
          <p:cNvPr id="4" name="Picture 3" descr="waves 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671691"/>
            <a:ext cx="9144000" cy="1186309"/>
          </a:xfrm>
          <a:prstGeom prst="rect">
            <a:avLst/>
          </a:prstGeom>
        </p:spPr>
      </p:pic>
      <p:pic>
        <p:nvPicPr>
          <p:cNvPr id="5" name="Picture 4" descr="Therap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6172201"/>
            <a:ext cx="2348916" cy="533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Internal Education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/>
          <a:lstStyle/>
          <a:p>
            <a:r>
              <a:rPr lang="en-US" dirty="0" smtClean="0"/>
              <a:t>Clearly communicate all efforts to every employee of the agency</a:t>
            </a:r>
          </a:p>
          <a:p>
            <a:pPr lvl="1"/>
            <a:r>
              <a:rPr lang="en-US" dirty="0" smtClean="0"/>
              <a:t>Focus on “arming everyone with the right information” to fully utilize your agency’s people power</a:t>
            </a:r>
          </a:p>
          <a:p>
            <a:pPr lvl="1"/>
            <a:r>
              <a:rPr lang="en-US" b="1" i="1" u="sng" dirty="0" smtClean="0"/>
              <a:t>Ensure that everyone is aware of the legal lines that come with an election (education vs. advocacy, coordination with campaigns)</a:t>
            </a:r>
          </a:p>
        </p:txBody>
      </p:sp>
      <p:pic>
        <p:nvPicPr>
          <p:cNvPr id="4" name="Picture 3" descr="waves 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671691"/>
            <a:ext cx="9144000" cy="1186309"/>
          </a:xfrm>
          <a:prstGeom prst="rect">
            <a:avLst/>
          </a:prstGeom>
        </p:spPr>
      </p:pic>
      <p:pic>
        <p:nvPicPr>
          <p:cNvPr id="5" name="Picture 4" descr="Therap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6172201"/>
            <a:ext cx="2348916" cy="533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Educational Materials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/>
          <a:lstStyle/>
          <a:p>
            <a:r>
              <a:rPr lang="en-US" dirty="0" smtClean="0"/>
              <a:t>Focus on message discipline</a:t>
            </a:r>
          </a:p>
          <a:p>
            <a:pPr lvl="1"/>
            <a:r>
              <a:rPr lang="en-US" dirty="0" smtClean="0"/>
              <a:t>Simplicity</a:t>
            </a:r>
          </a:p>
          <a:p>
            <a:pPr lvl="1"/>
            <a:r>
              <a:rPr lang="en-US" dirty="0" smtClean="0"/>
              <a:t>Positive</a:t>
            </a:r>
          </a:p>
          <a:p>
            <a:pPr lvl="1"/>
            <a:r>
              <a:rPr lang="en-US" dirty="0" smtClean="0"/>
              <a:t>Tailor to you audience</a:t>
            </a:r>
          </a:p>
          <a:p>
            <a:pPr lvl="1"/>
            <a:r>
              <a:rPr lang="en-US" dirty="0" smtClean="0"/>
              <a:t>Diffuse opposition without engaging directly</a:t>
            </a:r>
          </a:p>
          <a:p>
            <a:pPr lvl="1"/>
            <a:r>
              <a:rPr lang="en-US" dirty="0" smtClean="0"/>
              <a:t>Agency staff provided facts—leave the “vote yes” to the advocates</a:t>
            </a:r>
          </a:p>
          <a:p>
            <a:pPr lvl="1"/>
            <a:endParaRPr lang="en-US" dirty="0"/>
          </a:p>
        </p:txBody>
      </p:sp>
      <p:pic>
        <p:nvPicPr>
          <p:cNvPr id="4" name="Picture 3" descr="waves 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671691"/>
            <a:ext cx="9144000" cy="1186309"/>
          </a:xfrm>
          <a:prstGeom prst="rect">
            <a:avLst/>
          </a:prstGeom>
        </p:spPr>
      </p:pic>
      <p:pic>
        <p:nvPicPr>
          <p:cNvPr id="5" name="Picture 4" descr="Therap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6172201"/>
            <a:ext cx="2348916" cy="533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 </a:t>
            </a:r>
            <a:r>
              <a:rPr lang="en-US" b="1" u="sng" smtClean="0"/>
              <a:t>Note about Social </a:t>
            </a:r>
            <a:r>
              <a:rPr lang="en-US" b="1" u="sng" dirty="0" smtClean="0"/>
              <a:t>Media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/>
          <a:lstStyle/>
          <a:p>
            <a:r>
              <a:rPr lang="en-US" dirty="0" smtClean="0"/>
              <a:t>Make sure agency postings are neutral</a:t>
            </a:r>
          </a:p>
          <a:p>
            <a:r>
              <a:rPr lang="en-US" dirty="0" smtClean="0"/>
              <a:t>Allow discussion to happen, even if it is not positive.  We saw many of our supporters actively engage on our profile and others.</a:t>
            </a:r>
          </a:p>
          <a:p>
            <a:r>
              <a:rPr lang="en-US" dirty="0" smtClean="0"/>
              <a:t>Establish community guidelines and enforce them</a:t>
            </a:r>
          </a:p>
          <a:p>
            <a:pPr lvl="1"/>
            <a:endParaRPr lang="en-US" dirty="0"/>
          </a:p>
        </p:txBody>
      </p:sp>
      <p:pic>
        <p:nvPicPr>
          <p:cNvPr id="4" name="Picture 3" descr="waves 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671691"/>
            <a:ext cx="9144000" cy="1186309"/>
          </a:xfrm>
          <a:prstGeom prst="rect">
            <a:avLst/>
          </a:prstGeom>
        </p:spPr>
      </p:pic>
      <p:pic>
        <p:nvPicPr>
          <p:cNvPr id="5" name="Picture 4" descr="Therap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6172201"/>
            <a:ext cx="2348916" cy="5334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Contact Information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/>
          <a:lstStyle/>
          <a:p>
            <a:pPr lvl="1">
              <a:buNone/>
            </a:pPr>
            <a:r>
              <a:rPr lang="en-US" dirty="0" smtClean="0"/>
              <a:t>Jennifer Kalczuk</a:t>
            </a:r>
          </a:p>
          <a:p>
            <a:pPr lvl="1">
              <a:buNone/>
            </a:pPr>
            <a:r>
              <a:rPr lang="en-US" dirty="0" smtClean="0"/>
              <a:t>External Relations Manager</a:t>
            </a:r>
          </a:p>
          <a:p>
            <a:pPr lvl="1">
              <a:buNone/>
            </a:pPr>
            <a:r>
              <a:rPr lang="en-US" dirty="0" smtClean="0"/>
              <a:t>The Rapid</a:t>
            </a:r>
          </a:p>
          <a:p>
            <a:pPr lvl="1">
              <a:buNone/>
            </a:pPr>
            <a:r>
              <a:rPr lang="en-US" dirty="0" smtClean="0">
                <a:hlinkClick r:id="rId2"/>
              </a:rPr>
              <a:t>jkalczuk@ridetherapid.org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616-456-7514</a:t>
            </a:r>
          </a:p>
          <a:p>
            <a:pPr lvl="1"/>
            <a:endParaRPr lang="en-US" dirty="0"/>
          </a:p>
        </p:txBody>
      </p:sp>
      <p:pic>
        <p:nvPicPr>
          <p:cNvPr id="4" name="Picture 3" descr="waves 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671691"/>
            <a:ext cx="9144000" cy="1186309"/>
          </a:xfrm>
          <a:prstGeom prst="rect">
            <a:avLst/>
          </a:prstGeom>
        </p:spPr>
      </p:pic>
      <p:pic>
        <p:nvPicPr>
          <p:cNvPr id="5" name="Picture 4" descr="Therapi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6172201"/>
            <a:ext cx="2348916" cy="533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May 3</a:t>
            </a:r>
            <a:r>
              <a:rPr lang="en-US" b="1" u="sng" baseline="30000" dirty="0" smtClean="0"/>
              <a:t>rd</a:t>
            </a:r>
            <a:r>
              <a:rPr lang="en-US" b="1" u="sng" dirty="0" smtClean="0"/>
              <a:t>, 2011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May 3</a:t>
            </a:r>
            <a:r>
              <a:rPr lang="en-US" baseline="30000" dirty="0" smtClean="0"/>
              <a:t>rd</a:t>
            </a:r>
            <a:r>
              <a:rPr lang="en-US" dirty="0" smtClean="0"/>
              <a:t>, 2011, voters in the metropolitan Grand Rapids area served by The Rapid approved a property tax millage renewal and increase </a:t>
            </a:r>
          </a:p>
          <a:p>
            <a:pPr lvl="1"/>
            <a:r>
              <a:rPr lang="en-US" dirty="0" smtClean="0"/>
              <a:t>50.2% Yes, 49.8% No</a:t>
            </a:r>
          </a:p>
          <a:p>
            <a:pPr lvl="1"/>
            <a:r>
              <a:rPr lang="en-US" dirty="0" smtClean="0"/>
              <a:t>34,432 votes cast</a:t>
            </a:r>
          </a:p>
          <a:p>
            <a:pPr lvl="1"/>
            <a:r>
              <a:rPr lang="en-US" dirty="0" smtClean="0"/>
              <a:t>136 vote margin of victory</a:t>
            </a:r>
            <a:endParaRPr lang="en-US" dirty="0"/>
          </a:p>
        </p:txBody>
      </p:sp>
      <p:pic>
        <p:nvPicPr>
          <p:cNvPr id="4" name="Picture 3" descr="waves 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671691"/>
            <a:ext cx="9144000" cy="1186309"/>
          </a:xfrm>
          <a:prstGeom prst="rect">
            <a:avLst/>
          </a:prstGeom>
        </p:spPr>
      </p:pic>
      <p:pic>
        <p:nvPicPr>
          <p:cNvPr id="5" name="Picture 4" descr="Therap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6172201"/>
            <a:ext cx="2348916" cy="533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Ballot Measure History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>
            <a:normAutofit fontScale="70000" lnSpcReduction="20000"/>
          </a:bodyPr>
          <a:lstStyle/>
          <a:p>
            <a:r>
              <a:rPr lang="en-US" sz="3300" dirty="0" smtClean="0"/>
              <a:t>The Rapid officially formed in 2000 after a majority of voters in the six city service area voted to join a regional taxing authority</a:t>
            </a:r>
          </a:p>
          <a:p>
            <a:endParaRPr lang="en-US" sz="3300" dirty="0" smtClean="0"/>
          </a:p>
          <a:p>
            <a:r>
              <a:rPr lang="en-US" sz="3300" dirty="0" smtClean="0"/>
              <a:t>This initial millage was followed by two additional successful </a:t>
            </a:r>
            <a:r>
              <a:rPr lang="en-US" sz="3300" dirty="0" err="1" smtClean="0"/>
              <a:t>millages</a:t>
            </a:r>
            <a:r>
              <a:rPr lang="en-US" sz="3300" dirty="0" smtClean="0"/>
              <a:t> in 2003 and 2007</a:t>
            </a:r>
          </a:p>
          <a:p>
            <a:endParaRPr lang="en-US" sz="3300" dirty="0" smtClean="0"/>
          </a:p>
          <a:p>
            <a:r>
              <a:rPr lang="en-US" sz="3300" dirty="0" smtClean="0"/>
              <a:t>In 2009, a millage request was defeated by less than 1,300 votes (out of 28,000+)</a:t>
            </a:r>
          </a:p>
          <a:p>
            <a:endParaRPr lang="en-US" dirty="0" smtClean="0"/>
          </a:p>
          <a:p>
            <a:pPr lvl="1"/>
            <a:r>
              <a:rPr lang="en-US" sz="3000" dirty="0" smtClean="0"/>
              <a:t>The 2009 effort would have raised funds exclusively for a Bus Rapid Transit project that served 3 of the 6 cities in the service area</a:t>
            </a:r>
          </a:p>
          <a:p>
            <a:endParaRPr lang="en-US" dirty="0"/>
          </a:p>
        </p:txBody>
      </p:sp>
      <p:pic>
        <p:nvPicPr>
          <p:cNvPr id="4" name="Picture 3" descr="waves 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671691"/>
            <a:ext cx="9144000" cy="1186309"/>
          </a:xfrm>
          <a:prstGeom prst="rect">
            <a:avLst/>
          </a:prstGeom>
        </p:spPr>
      </p:pic>
      <p:pic>
        <p:nvPicPr>
          <p:cNvPr id="5" name="Picture 4" descr="Therap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6172201"/>
            <a:ext cx="2348916" cy="533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The Transit Master Plan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Following the unsuccessful millage in 2009, a new strategy was adopted</a:t>
            </a:r>
          </a:p>
          <a:p>
            <a:endParaRPr lang="en-US" dirty="0" smtClean="0"/>
          </a:p>
          <a:p>
            <a:r>
              <a:rPr lang="en-US" dirty="0" smtClean="0"/>
              <a:t>The Rapid formed the “Mobile Metro 2030 Task Force” to guide the development of a new 20 year long range plan</a:t>
            </a:r>
          </a:p>
          <a:p>
            <a:pPr lvl="1"/>
            <a:r>
              <a:rPr lang="en-US" dirty="0" smtClean="0"/>
              <a:t>30 member task force representing the entire service area</a:t>
            </a:r>
          </a:p>
          <a:p>
            <a:pPr lvl="1"/>
            <a:r>
              <a:rPr lang="en-US" dirty="0" smtClean="0"/>
              <a:t>Community business leaders, non-profit advocates, higher education professionals, members of the faith community, etc.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waves 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671691"/>
            <a:ext cx="9144000" cy="1186309"/>
          </a:xfrm>
          <a:prstGeom prst="rect">
            <a:avLst/>
          </a:prstGeom>
        </p:spPr>
      </p:pic>
      <p:pic>
        <p:nvPicPr>
          <p:cNvPr id="5" name="Picture 4" descr="Therap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6172201"/>
            <a:ext cx="2348916" cy="533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Planning Process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task force met monthly for approximately one year</a:t>
            </a:r>
          </a:p>
          <a:p>
            <a:pPr lvl="1"/>
            <a:r>
              <a:rPr lang="en-US" dirty="0" smtClean="0"/>
              <a:t>Guided by a consulting team, the task force prioritized service enhancements and expansions, reviewed multiple future planning scenarios, and eventually voted to adopt a comprehensive 20 year vision </a:t>
            </a:r>
          </a:p>
          <a:p>
            <a:pPr lvl="1"/>
            <a:r>
              <a:rPr lang="en-US" dirty="0" smtClean="0"/>
              <a:t>Intense public involvement effort—</a:t>
            </a:r>
            <a:r>
              <a:rPr lang="en-US" dirty="0" err="1" smtClean="0"/>
              <a:t>townhalls</a:t>
            </a:r>
            <a:r>
              <a:rPr lang="en-US" dirty="0" smtClean="0"/>
              <a:t>, surveys, etc.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This process provided a contrast from the 2009 millage proposal </a:t>
            </a:r>
          </a:p>
          <a:p>
            <a:pPr lvl="1"/>
            <a:r>
              <a:rPr lang="en-US" dirty="0" smtClean="0"/>
              <a:t>Visible focus on planning input from high-profile community leaders and citizens at large</a:t>
            </a:r>
            <a:endParaRPr lang="en-US" dirty="0"/>
          </a:p>
        </p:txBody>
      </p:sp>
      <p:pic>
        <p:nvPicPr>
          <p:cNvPr id="4" name="Picture 3" descr="waves 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671691"/>
            <a:ext cx="9144000" cy="1186309"/>
          </a:xfrm>
          <a:prstGeom prst="rect">
            <a:avLst/>
          </a:prstGeom>
        </p:spPr>
      </p:pic>
      <p:pic>
        <p:nvPicPr>
          <p:cNvPr id="5" name="Picture 4" descr="Therap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6172201"/>
            <a:ext cx="2348916" cy="533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Reframing the Message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The Transit Master Plan provided a very specific set of outcomes to present to the voters</a:t>
            </a:r>
          </a:p>
          <a:p>
            <a:pPr lvl="1"/>
            <a:r>
              <a:rPr lang="en-US" dirty="0" smtClean="0"/>
              <a:t>Service enhancements would benefit all six communities</a:t>
            </a:r>
          </a:p>
          <a:p>
            <a:pPr lvl="1"/>
            <a:r>
              <a:rPr lang="en-US" dirty="0" smtClean="0"/>
              <a:t>The Transit Master Plan was shaped by the people—these were the services the community wanted</a:t>
            </a:r>
            <a:endParaRPr lang="en-US" dirty="0"/>
          </a:p>
        </p:txBody>
      </p:sp>
      <p:pic>
        <p:nvPicPr>
          <p:cNvPr id="4" name="Picture 3" descr="waves 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671691"/>
            <a:ext cx="9144000" cy="1186309"/>
          </a:xfrm>
          <a:prstGeom prst="rect">
            <a:avLst/>
          </a:prstGeom>
        </p:spPr>
      </p:pic>
      <p:pic>
        <p:nvPicPr>
          <p:cNvPr id="5" name="Picture 4" descr="Therap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6172201"/>
            <a:ext cx="2348916" cy="533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Education and Outreach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 Election Analysis</a:t>
            </a:r>
          </a:p>
          <a:p>
            <a:r>
              <a:rPr lang="en-US" dirty="0" smtClean="0"/>
              <a:t>Targeting</a:t>
            </a:r>
          </a:p>
          <a:p>
            <a:r>
              <a:rPr lang="en-US" dirty="0" smtClean="0"/>
              <a:t>Timeline</a:t>
            </a:r>
          </a:p>
          <a:p>
            <a:r>
              <a:rPr lang="en-US" dirty="0" smtClean="0"/>
              <a:t>Prioritization</a:t>
            </a:r>
          </a:p>
          <a:p>
            <a:r>
              <a:rPr lang="en-US" dirty="0" smtClean="0"/>
              <a:t>Messaging</a:t>
            </a:r>
          </a:p>
          <a:p>
            <a:r>
              <a:rPr lang="en-US" dirty="0" smtClean="0"/>
              <a:t>Outreach </a:t>
            </a:r>
            <a:endParaRPr lang="en-US" dirty="0"/>
          </a:p>
        </p:txBody>
      </p:sp>
      <p:pic>
        <p:nvPicPr>
          <p:cNvPr id="4" name="Picture 3" descr="waves 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671691"/>
            <a:ext cx="9144000" cy="1186309"/>
          </a:xfrm>
          <a:prstGeom prst="rect">
            <a:avLst/>
          </a:prstGeom>
        </p:spPr>
      </p:pic>
      <p:pic>
        <p:nvPicPr>
          <p:cNvPr id="5" name="Picture 4" descr="Therap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6172201"/>
            <a:ext cx="2348916" cy="533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Telling The Story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Fact-based messaging—specifics of the proposal, efficiency data, etc.</a:t>
            </a:r>
          </a:p>
          <a:p>
            <a:r>
              <a:rPr lang="en-US" dirty="0" smtClean="0"/>
              <a:t>Human stories—who is using the bus and why</a:t>
            </a:r>
          </a:p>
          <a:p>
            <a:r>
              <a:rPr lang="en-US" dirty="0" smtClean="0"/>
              <a:t>Consistency</a:t>
            </a:r>
          </a:p>
          <a:p>
            <a:r>
              <a:rPr lang="en-US" dirty="0" smtClean="0"/>
              <a:t>Engage 3</a:t>
            </a:r>
            <a:r>
              <a:rPr lang="en-US" baseline="30000" dirty="0" smtClean="0"/>
              <a:t>rd</a:t>
            </a:r>
            <a:r>
              <a:rPr lang="en-US" dirty="0" smtClean="0"/>
              <a:t> parties—develop content for organizational newsletters, email blasts, etc.</a:t>
            </a:r>
          </a:p>
        </p:txBody>
      </p:sp>
      <p:pic>
        <p:nvPicPr>
          <p:cNvPr id="5" name="Picture 4" descr="waves 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671691"/>
            <a:ext cx="9144000" cy="1186309"/>
          </a:xfrm>
          <a:prstGeom prst="rect">
            <a:avLst/>
          </a:prstGeom>
        </p:spPr>
      </p:pic>
      <p:pic>
        <p:nvPicPr>
          <p:cNvPr id="6" name="Picture 5" descr="Therap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6172201"/>
            <a:ext cx="2348916" cy="533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Media Outreach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Assess existing relationships and conduct outreach/briefings as necessary</a:t>
            </a:r>
          </a:p>
          <a:p>
            <a:r>
              <a:rPr lang="en-US" dirty="0" smtClean="0"/>
              <a:t>Err on the side of “over-education”</a:t>
            </a:r>
          </a:p>
          <a:p>
            <a:r>
              <a:rPr lang="en-US" dirty="0" smtClean="0"/>
              <a:t>Provide an accessible, credible, fact-based resource for reporters</a:t>
            </a:r>
          </a:p>
          <a:p>
            <a:r>
              <a:rPr lang="en-US" dirty="0" smtClean="0"/>
              <a:t>Identify opportunities for positive media coverage that highlight 3</a:t>
            </a:r>
            <a:r>
              <a:rPr lang="en-US" baseline="30000" dirty="0" smtClean="0"/>
              <a:t>rd</a:t>
            </a:r>
            <a:r>
              <a:rPr lang="en-US" dirty="0" smtClean="0"/>
              <a:t> party validation of your agency</a:t>
            </a:r>
            <a:endParaRPr lang="en-US" dirty="0"/>
          </a:p>
        </p:txBody>
      </p:sp>
      <p:pic>
        <p:nvPicPr>
          <p:cNvPr id="4" name="Picture 3" descr="waves 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671691"/>
            <a:ext cx="9144000" cy="1186309"/>
          </a:xfrm>
          <a:prstGeom prst="rect">
            <a:avLst/>
          </a:prstGeom>
        </p:spPr>
      </p:pic>
      <p:pic>
        <p:nvPicPr>
          <p:cNvPr id="5" name="Picture 4" descr="Therap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6172201"/>
            <a:ext cx="2348916" cy="533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544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Fifty Percent Plus One (or, in our case, 136)</vt:lpstr>
      <vt:lpstr>May 3rd, 2011</vt:lpstr>
      <vt:lpstr>Ballot Measure History</vt:lpstr>
      <vt:lpstr>The Transit Master Plan</vt:lpstr>
      <vt:lpstr>Planning Process</vt:lpstr>
      <vt:lpstr>Reframing the Message</vt:lpstr>
      <vt:lpstr>Education and Outreach</vt:lpstr>
      <vt:lpstr>Telling The Story</vt:lpstr>
      <vt:lpstr>Media Outreach</vt:lpstr>
      <vt:lpstr>Internal Education</vt:lpstr>
      <vt:lpstr>Educational Materials</vt:lpstr>
      <vt:lpstr>A Note about Social Media</vt:lpstr>
      <vt:lpstr>Contact Information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Fifty Percent Plus 1</dc:title>
  <dc:creator>bill</dc:creator>
  <cp:lastModifiedBy>American Planning</cp:lastModifiedBy>
  <cp:revision>30</cp:revision>
  <dcterms:created xsi:type="dcterms:W3CDTF">2011-11-14T13:12:19Z</dcterms:created>
  <dcterms:modified xsi:type="dcterms:W3CDTF">2012-08-16T23:11:31Z</dcterms:modified>
</cp:coreProperties>
</file>