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2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2.xml" ContentType="application/vnd.openxmlformats-officedocument.presentationml.comments+xml"/>
  <Override PartName="/ppt/notesSlides/notesSlide28.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8" r:id="rId2"/>
    <p:sldMasterId id="2147483720" r:id="rId3"/>
    <p:sldMasterId id="2147483732" r:id="rId4"/>
    <p:sldMasterId id="2147483734" r:id="rId5"/>
    <p:sldMasterId id="2147483746" r:id="rId6"/>
    <p:sldMasterId id="2147483748" r:id="rId7"/>
    <p:sldMasterId id="2147483750" r:id="rId8"/>
    <p:sldMasterId id="2147483752" r:id="rId9"/>
    <p:sldMasterId id="2147483771" r:id="rId10"/>
    <p:sldMasterId id="2147483785" r:id="rId11"/>
  </p:sldMasterIdLst>
  <p:notesMasterIdLst>
    <p:notesMasterId r:id="rId71"/>
  </p:notesMasterIdLst>
  <p:handoutMasterIdLst>
    <p:handoutMasterId r:id="rId72"/>
  </p:handoutMasterIdLst>
  <p:sldIdLst>
    <p:sldId id="278" r:id="rId12"/>
    <p:sldId id="327" r:id="rId13"/>
    <p:sldId id="326" r:id="rId14"/>
    <p:sldId id="342" r:id="rId15"/>
    <p:sldId id="769" r:id="rId16"/>
    <p:sldId id="770" r:id="rId17"/>
    <p:sldId id="771" r:id="rId18"/>
    <p:sldId id="772" r:id="rId19"/>
    <p:sldId id="773" r:id="rId20"/>
    <p:sldId id="774" r:id="rId21"/>
    <p:sldId id="775" r:id="rId22"/>
    <p:sldId id="776" r:id="rId23"/>
    <p:sldId id="768" r:id="rId24"/>
    <p:sldId id="778" r:id="rId25"/>
    <p:sldId id="739" r:id="rId26"/>
    <p:sldId id="792" r:id="rId27"/>
    <p:sldId id="794" r:id="rId28"/>
    <p:sldId id="764" r:id="rId29"/>
    <p:sldId id="795" r:id="rId30"/>
    <p:sldId id="793" r:id="rId31"/>
    <p:sldId id="796" r:id="rId32"/>
    <p:sldId id="777" r:id="rId33"/>
    <p:sldId id="738" r:id="rId34"/>
    <p:sldId id="584" r:id="rId35"/>
    <p:sldId id="585" r:id="rId36"/>
    <p:sldId id="564" r:id="rId37"/>
    <p:sldId id="615" r:id="rId38"/>
    <p:sldId id="628" r:id="rId39"/>
    <p:sldId id="629" r:id="rId40"/>
    <p:sldId id="630" r:id="rId41"/>
    <p:sldId id="595" r:id="rId42"/>
    <p:sldId id="636" r:id="rId43"/>
    <p:sldId id="552" r:id="rId44"/>
    <p:sldId id="632" r:id="rId45"/>
    <p:sldId id="633" r:id="rId46"/>
    <p:sldId id="567" r:id="rId47"/>
    <p:sldId id="565" r:id="rId48"/>
    <p:sldId id="576" r:id="rId49"/>
    <p:sldId id="590" r:id="rId50"/>
    <p:sldId id="591" r:id="rId51"/>
    <p:sldId id="577" r:id="rId52"/>
    <p:sldId id="578" r:id="rId53"/>
    <p:sldId id="594" r:id="rId54"/>
    <p:sldId id="580" r:id="rId55"/>
    <p:sldId id="619" r:id="rId56"/>
    <p:sldId id="662" r:id="rId57"/>
    <p:sldId id="663" r:id="rId58"/>
    <p:sldId id="652" r:id="rId59"/>
    <p:sldId id="622" r:id="rId60"/>
    <p:sldId id="514" r:id="rId61"/>
    <p:sldId id="627" r:id="rId62"/>
    <p:sldId id="654" r:id="rId63"/>
    <p:sldId id="655" r:id="rId64"/>
    <p:sldId id="661" r:id="rId65"/>
    <p:sldId id="656" r:id="rId66"/>
    <p:sldId id="657" r:id="rId67"/>
    <p:sldId id="659" r:id="rId68"/>
    <p:sldId id="660" r:id="rId69"/>
    <p:sldId id="285" r:id="rId70"/>
  </p:sldIdLst>
  <p:sldSz cx="9144000" cy="6858000" type="screen4x3"/>
  <p:notesSz cx="6900863" cy="9291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nell Grisby" initials="" lastIdx="0" clrIdx="0"/>
  <p:cmAuthor id="1" name="Jennifer Kalczuk" initials="" lastIdx="0" clrIdx="1"/>
  <p:cmAuthor id="2" name="Mantill Williams" initials="MW" lastIdx="17"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3" autoAdjust="0"/>
    <p:restoredTop sz="94687" autoAdjust="0"/>
  </p:normalViewPr>
  <p:slideViewPr>
    <p:cSldViewPr>
      <p:cViewPr>
        <p:scale>
          <a:sx n="70" d="100"/>
          <a:sy n="70" d="100"/>
        </p:scale>
        <p:origin x="-1854" y="-4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2.xlsm"/><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Macro-Enabled_Worksheet3.xlsm"/><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597"/>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Not at all important</c:v>
                </c:pt>
                <c:pt idx="1">
                  <c:v>Not very important</c:v>
                </c:pt>
                <c:pt idx="2">
                  <c:v>Somewhat important</c:v>
                </c:pt>
                <c:pt idx="3">
                  <c:v>Very important</c:v>
                </c:pt>
                <c:pt idx="4">
                  <c:v>Extremely important</c:v>
                </c:pt>
              </c:strCache>
            </c:strRef>
          </c:cat>
          <c:val>
            <c:numRef>
              <c:f>Sheet1!$B$2:$B$6</c:f>
              <c:numCache>
                <c:formatCode>0%</c:formatCode>
                <c:ptCount val="5"/>
                <c:pt idx="0">
                  <c:v>7.0000000000000007E-2</c:v>
                </c:pt>
                <c:pt idx="1">
                  <c:v>0.14000000000000001</c:v>
                </c:pt>
                <c:pt idx="2">
                  <c:v>0.23</c:v>
                </c:pt>
                <c:pt idx="3">
                  <c:v>0.31</c:v>
                </c:pt>
                <c:pt idx="4">
                  <c:v>0.26</c:v>
                </c:pt>
              </c:numCache>
            </c:numRef>
          </c:val>
        </c:ser>
        <c:dLbls>
          <c:showLegendKey val="0"/>
          <c:showVal val="0"/>
          <c:showCatName val="0"/>
          <c:showSerName val="0"/>
          <c:showPercent val="0"/>
          <c:showBubbleSize val="0"/>
        </c:dLbls>
        <c:gapWidth val="150"/>
        <c:axId val="36177408"/>
        <c:axId val="36179328"/>
      </c:barChart>
      <c:catAx>
        <c:axId val="36177408"/>
        <c:scaling>
          <c:orientation val="minMax"/>
        </c:scaling>
        <c:delete val="1"/>
        <c:axPos val="b"/>
        <c:numFmt formatCode="General" sourceLinked="1"/>
        <c:majorTickMark val="out"/>
        <c:minorTickMark val="none"/>
        <c:tickLblPos val="nextTo"/>
        <c:crossAx val="36179328"/>
        <c:crosses val="autoZero"/>
        <c:auto val="1"/>
        <c:lblAlgn val="ctr"/>
        <c:lblOffset val="100"/>
        <c:noMultiLvlLbl val="0"/>
      </c:catAx>
      <c:valAx>
        <c:axId val="36179328"/>
        <c:scaling>
          <c:orientation val="minMax"/>
          <c:max val="0.5"/>
        </c:scaling>
        <c:delete val="1"/>
        <c:axPos val="l"/>
        <c:numFmt formatCode="0%" sourceLinked="1"/>
        <c:majorTickMark val="out"/>
        <c:minorTickMark val="none"/>
        <c:tickLblPos val="nextTo"/>
        <c:crossAx val="36177408"/>
        <c:crosses val="autoZero"/>
        <c:crossBetween val="between"/>
      </c:valAx>
      <c:spPr>
        <a:noFill/>
        <a:ln w="25380">
          <a:noFill/>
        </a:ln>
      </c:spPr>
    </c:plotArea>
    <c:plotVisOnly val="1"/>
    <c:dispBlanksAs val="gap"/>
    <c:showDLblsOverMax val="0"/>
  </c:chart>
  <c:txPr>
    <a:bodyPr/>
    <a:lstStyle/>
    <a:p>
      <a:pPr>
        <a:defRPr sz="1795"/>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6"/>
            </a:solidFill>
          </c:spPr>
          <c:invertIfNegative val="0"/>
          <c:dLbls>
            <c:spPr>
              <a:noFill/>
              <a:ln>
                <a:noFill/>
              </a:ln>
              <a:effectLst/>
            </c:spPr>
            <c:txPr>
              <a:bodyPr/>
              <a:lstStyle/>
              <a:p>
                <a:pPr>
                  <a:defRPr sz="1603"/>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Not at all important</c:v>
                </c:pt>
                <c:pt idx="1">
                  <c:v>Not very important</c:v>
                </c:pt>
                <c:pt idx="2">
                  <c:v>Somewhat important</c:v>
                </c:pt>
                <c:pt idx="3">
                  <c:v>Very important</c:v>
                </c:pt>
                <c:pt idx="4">
                  <c:v>Extremely important</c:v>
                </c:pt>
              </c:strCache>
            </c:strRef>
          </c:cat>
          <c:val>
            <c:numRef>
              <c:f>Sheet1!$B$2:$B$6</c:f>
              <c:numCache>
                <c:formatCode>0%</c:formatCode>
                <c:ptCount val="5"/>
                <c:pt idx="0">
                  <c:v>0.02</c:v>
                </c:pt>
                <c:pt idx="1">
                  <c:v>0.02</c:v>
                </c:pt>
                <c:pt idx="2">
                  <c:v>0.21</c:v>
                </c:pt>
                <c:pt idx="3">
                  <c:v>0.28000000000000003</c:v>
                </c:pt>
                <c:pt idx="4">
                  <c:v>0.48</c:v>
                </c:pt>
              </c:numCache>
            </c:numRef>
          </c:val>
        </c:ser>
        <c:dLbls>
          <c:showLegendKey val="0"/>
          <c:showVal val="0"/>
          <c:showCatName val="0"/>
          <c:showSerName val="0"/>
          <c:showPercent val="0"/>
          <c:showBubbleSize val="0"/>
        </c:dLbls>
        <c:gapWidth val="150"/>
        <c:axId val="36240000"/>
        <c:axId val="36256000"/>
      </c:barChart>
      <c:catAx>
        <c:axId val="36240000"/>
        <c:scaling>
          <c:orientation val="minMax"/>
        </c:scaling>
        <c:delete val="1"/>
        <c:axPos val="b"/>
        <c:numFmt formatCode="General" sourceLinked="1"/>
        <c:majorTickMark val="out"/>
        <c:minorTickMark val="none"/>
        <c:tickLblPos val="nextTo"/>
        <c:crossAx val="36256000"/>
        <c:crosses val="autoZero"/>
        <c:auto val="1"/>
        <c:lblAlgn val="ctr"/>
        <c:lblOffset val="100"/>
        <c:noMultiLvlLbl val="0"/>
      </c:catAx>
      <c:valAx>
        <c:axId val="36256000"/>
        <c:scaling>
          <c:orientation val="minMax"/>
          <c:max val="0.5"/>
        </c:scaling>
        <c:delete val="1"/>
        <c:axPos val="l"/>
        <c:numFmt formatCode="0%" sourceLinked="1"/>
        <c:majorTickMark val="out"/>
        <c:minorTickMark val="none"/>
        <c:tickLblPos val="nextTo"/>
        <c:crossAx val="36240000"/>
        <c:crosses val="autoZero"/>
        <c:crossBetween val="between"/>
      </c:valAx>
      <c:spPr>
        <a:noFill/>
        <a:ln w="25414">
          <a:noFill/>
        </a:ln>
      </c:spPr>
    </c:plotArea>
    <c:plotVisOnly val="1"/>
    <c:dispBlanksAs val="gap"/>
    <c:showDLblsOverMax val="0"/>
  </c:chart>
  <c:txPr>
    <a:bodyPr/>
    <a:lstStyle/>
    <a:p>
      <a:pPr>
        <a:defRPr sz="1802"/>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2">
                <a:lumMod val="75000"/>
              </a:schemeClr>
            </a:solidFill>
          </c:spPr>
          <c:invertIfNegative val="0"/>
          <c:dLbls>
            <c:spPr>
              <a:noFill/>
              <a:ln>
                <a:noFill/>
              </a:ln>
              <a:effectLst/>
            </c:spPr>
            <c:txPr>
              <a:bodyPr/>
              <a:lstStyle/>
              <a:p>
                <a:pPr>
                  <a:defRPr sz="1596"/>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Not at all important</c:v>
                </c:pt>
                <c:pt idx="1">
                  <c:v>Not very important</c:v>
                </c:pt>
                <c:pt idx="2">
                  <c:v>Somewhat important</c:v>
                </c:pt>
                <c:pt idx="3">
                  <c:v>Very important</c:v>
                </c:pt>
                <c:pt idx="4">
                  <c:v>Extremely important</c:v>
                </c:pt>
              </c:strCache>
            </c:strRef>
          </c:cat>
          <c:val>
            <c:numRef>
              <c:f>Sheet1!$B$2:$B$6</c:f>
              <c:numCache>
                <c:formatCode>0%</c:formatCode>
                <c:ptCount val="5"/>
                <c:pt idx="0">
                  <c:v>0.03</c:v>
                </c:pt>
                <c:pt idx="1">
                  <c:v>0.05</c:v>
                </c:pt>
                <c:pt idx="2">
                  <c:v>0.19</c:v>
                </c:pt>
                <c:pt idx="3">
                  <c:v>0.37</c:v>
                </c:pt>
                <c:pt idx="4">
                  <c:v>0.35</c:v>
                </c:pt>
              </c:numCache>
            </c:numRef>
          </c:val>
        </c:ser>
        <c:dLbls>
          <c:showLegendKey val="0"/>
          <c:showVal val="0"/>
          <c:showCatName val="0"/>
          <c:showSerName val="0"/>
          <c:showPercent val="0"/>
          <c:showBubbleSize val="0"/>
        </c:dLbls>
        <c:gapWidth val="150"/>
        <c:axId val="48558848"/>
        <c:axId val="48560384"/>
      </c:barChart>
      <c:catAx>
        <c:axId val="48558848"/>
        <c:scaling>
          <c:orientation val="minMax"/>
        </c:scaling>
        <c:delete val="1"/>
        <c:axPos val="b"/>
        <c:numFmt formatCode="General" sourceLinked="1"/>
        <c:majorTickMark val="out"/>
        <c:minorTickMark val="none"/>
        <c:tickLblPos val="nextTo"/>
        <c:crossAx val="48560384"/>
        <c:crosses val="autoZero"/>
        <c:auto val="1"/>
        <c:lblAlgn val="ctr"/>
        <c:lblOffset val="100"/>
        <c:noMultiLvlLbl val="0"/>
      </c:catAx>
      <c:valAx>
        <c:axId val="48560384"/>
        <c:scaling>
          <c:orientation val="minMax"/>
          <c:max val="0.5"/>
        </c:scaling>
        <c:delete val="1"/>
        <c:axPos val="l"/>
        <c:numFmt formatCode="0%" sourceLinked="1"/>
        <c:majorTickMark val="out"/>
        <c:minorTickMark val="none"/>
        <c:tickLblPos val="nextTo"/>
        <c:crossAx val="48558848"/>
        <c:crosses val="autoZero"/>
        <c:crossBetween val="between"/>
      </c:valAx>
      <c:spPr>
        <a:noFill/>
        <a:ln w="25378">
          <a:noFill/>
        </a:ln>
      </c:spPr>
    </c:plotArea>
    <c:plotVisOnly val="1"/>
    <c:dispBlanksAs val="gap"/>
    <c:showDLblsOverMax val="0"/>
  </c:chart>
  <c:txPr>
    <a:bodyPr/>
    <a:lstStyle/>
    <a:p>
      <a:pPr>
        <a:defRPr sz="1792"/>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8802653046747601"/>
          <c:y val="9.0039980467557804E-2"/>
          <c:w val="0.67595741410702204"/>
          <c:h val="0.79353872917048096"/>
        </c:manualLayout>
      </c:layout>
      <c:barChart>
        <c:barDir val="col"/>
        <c:grouping val="stacked"/>
        <c:varyColors val="0"/>
        <c:ser>
          <c:idx val="0"/>
          <c:order val="0"/>
          <c:tx>
            <c:strRef>
              <c:f>Sheet1!$B$1</c:f>
              <c:strCache>
                <c:ptCount val="1"/>
                <c:pt idx="0">
                  <c:v>Not favorable (0-2)</c:v>
                </c:pt>
              </c:strCache>
            </c:strRef>
          </c:tx>
          <c:spPr>
            <a:solidFill>
              <a:schemeClr val="accent4">
                <a:lumMod val="75000"/>
              </a:schemeClr>
            </a:solidFill>
            <a:ln>
              <a:noFill/>
            </a:ln>
          </c:spPr>
          <c:invertIfNegative val="0"/>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Sheet1!$A$2:$A$12</c:f>
              <c:strCache>
                <c:ptCount val="11"/>
                <c:pt idx="0">
                  <c:v>National</c:v>
                </c:pt>
                <c:pt idx="1">
                  <c:v>DC Influencer</c:v>
                </c:pt>
                <c:pt idx="3">
                  <c:v>National</c:v>
                </c:pt>
                <c:pt idx="4">
                  <c:v>DC Influencer</c:v>
                </c:pt>
                <c:pt idx="6">
                  <c:v>National</c:v>
                </c:pt>
                <c:pt idx="7">
                  <c:v>DC Influencer</c:v>
                </c:pt>
                <c:pt idx="9">
                  <c:v>National</c:v>
                </c:pt>
                <c:pt idx="10">
                  <c:v>DC Influencer</c:v>
                </c:pt>
              </c:strCache>
            </c:strRef>
          </c:cat>
          <c:val>
            <c:numRef>
              <c:f>Sheet1!$B$2:$B$12</c:f>
              <c:numCache>
                <c:formatCode>0%</c:formatCode>
                <c:ptCount val="11"/>
                <c:pt idx="0">
                  <c:v>0.08</c:v>
                </c:pt>
                <c:pt idx="1">
                  <c:v>0.05</c:v>
                </c:pt>
                <c:pt idx="3">
                  <c:v>0.06</c:v>
                </c:pt>
                <c:pt idx="4">
                  <c:v>0.09</c:v>
                </c:pt>
                <c:pt idx="6">
                  <c:v>0.16</c:v>
                </c:pt>
                <c:pt idx="7">
                  <c:v>0.01</c:v>
                </c:pt>
                <c:pt idx="9">
                  <c:v>0.14000000000000001</c:v>
                </c:pt>
                <c:pt idx="10">
                  <c:v>0.13</c:v>
                </c:pt>
              </c:numCache>
            </c:numRef>
          </c:val>
        </c:ser>
        <c:ser>
          <c:idx val="1"/>
          <c:order val="1"/>
          <c:tx>
            <c:strRef>
              <c:f>Sheet1!$C$1</c:f>
              <c:strCache>
                <c:ptCount val="1"/>
                <c:pt idx="0">
                  <c:v>Somewhat favorable (3-7)</c:v>
                </c:pt>
              </c:strCache>
            </c:strRef>
          </c:tx>
          <c:spPr>
            <a:solidFill>
              <a:schemeClr val="bg2"/>
            </a:solidFill>
            <a:ln>
              <a:noFill/>
            </a:ln>
          </c:spPr>
          <c:invertIfNegative val="0"/>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Sheet1!$A$2:$A$12</c:f>
              <c:strCache>
                <c:ptCount val="11"/>
                <c:pt idx="0">
                  <c:v>National</c:v>
                </c:pt>
                <c:pt idx="1">
                  <c:v>DC Influencer</c:v>
                </c:pt>
                <c:pt idx="3">
                  <c:v>National</c:v>
                </c:pt>
                <c:pt idx="4">
                  <c:v>DC Influencer</c:v>
                </c:pt>
                <c:pt idx="6">
                  <c:v>National</c:v>
                </c:pt>
                <c:pt idx="7">
                  <c:v>DC Influencer</c:v>
                </c:pt>
                <c:pt idx="9">
                  <c:v>National</c:v>
                </c:pt>
                <c:pt idx="10">
                  <c:v>DC Influencer</c:v>
                </c:pt>
              </c:strCache>
            </c:strRef>
          </c:cat>
          <c:val>
            <c:numRef>
              <c:f>Sheet1!$C$2:$C$12</c:f>
              <c:numCache>
                <c:formatCode>0%</c:formatCode>
                <c:ptCount val="11"/>
                <c:pt idx="0">
                  <c:v>0.47</c:v>
                </c:pt>
                <c:pt idx="1">
                  <c:v>0.39</c:v>
                </c:pt>
                <c:pt idx="3">
                  <c:v>0.28999999999999998</c:v>
                </c:pt>
                <c:pt idx="4">
                  <c:v>0.47</c:v>
                </c:pt>
                <c:pt idx="6">
                  <c:v>0.38</c:v>
                </c:pt>
                <c:pt idx="7">
                  <c:v>0.33</c:v>
                </c:pt>
                <c:pt idx="9">
                  <c:v>0.52</c:v>
                </c:pt>
                <c:pt idx="10">
                  <c:v>0.54</c:v>
                </c:pt>
              </c:numCache>
            </c:numRef>
          </c:val>
        </c:ser>
        <c:ser>
          <c:idx val="2"/>
          <c:order val="2"/>
          <c:tx>
            <c:strRef>
              <c:f>Sheet1!$D$1</c:f>
              <c:strCache>
                <c:ptCount val="1"/>
                <c:pt idx="0">
                  <c:v>Very favorable (8-10)</c:v>
                </c:pt>
              </c:strCache>
            </c:strRef>
          </c:tx>
          <c:spPr>
            <a:solidFill>
              <a:schemeClr val="accent3"/>
            </a:solidFill>
            <a:ln>
              <a:noFill/>
            </a:ln>
          </c:spPr>
          <c:invertIfNegative val="0"/>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Sheet1!$A$2:$A$12</c:f>
              <c:strCache>
                <c:ptCount val="11"/>
                <c:pt idx="0">
                  <c:v>National</c:v>
                </c:pt>
                <c:pt idx="1">
                  <c:v>DC Influencer</c:v>
                </c:pt>
                <c:pt idx="3">
                  <c:v>National</c:v>
                </c:pt>
                <c:pt idx="4">
                  <c:v>DC Influencer</c:v>
                </c:pt>
                <c:pt idx="6">
                  <c:v>National</c:v>
                </c:pt>
                <c:pt idx="7">
                  <c:v>DC Influencer</c:v>
                </c:pt>
                <c:pt idx="9">
                  <c:v>National</c:v>
                </c:pt>
                <c:pt idx="10">
                  <c:v>DC Influencer</c:v>
                </c:pt>
              </c:strCache>
            </c:strRef>
          </c:cat>
          <c:val>
            <c:numRef>
              <c:f>Sheet1!$D$2:$D$12</c:f>
              <c:numCache>
                <c:formatCode>0%</c:formatCode>
                <c:ptCount val="11"/>
                <c:pt idx="0">
                  <c:v>0.45</c:v>
                </c:pt>
                <c:pt idx="1">
                  <c:v>0.56000000000000005</c:v>
                </c:pt>
                <c:pt idx="3">
                  <c:v>0.65</c:v>
                </c:pt>
                <c:pt idx="4">
                  <c:v>0.44</c:v>
                </c:pt>
                <c:pt idx="6">
                  <c:v>0.46</c:v>
                </c:pt>
                <c:pt idx="7">
                  <c:v>0.65</c:v>
                </c:pt>
                <c:pt idx="9">
                  <c:v>0.34</c:v>
                </c:pt>
                <c:pt idx="10">
                  <c:v>0.33</c:v>
                </c:pt>
              </c:numCache>
            </c:numRef>
          </c:val>
        </c:ser>
        <c:dLbls>
          <c:showLegendKey val="0"/>
          <c:showVal val="1"/>
          <c:showCatName val="0"/>
          <c:showSerName val="0"/>
          <c:showPercent val="0"/>
          <c:showBubbleSize val="0"/>
        </c:dLbls>
        <c:gapWidth val="30"/>
        <c:overlap val="100"/>
        <c:axId val="48199168"/>
        <c:axId val="48209920"/>
      </c:barChart>
      <c:catAx>
        <c:axId val="48199168"/>
        <c:scaling>
          <c:orientation val="minMax"/>
        </c:scaling>
        <c:delete val="0"/>
        <c:axPos val="b"/>
        <c:numFmt formatCode="General" sourceLinked="0"/>
        <c:majorTickMark val="none"/>
        <c:minorTickMark val="none"/>
        <c:tickLblPos val="none"/>
        <c:txPr>
          <a:bodyPr/>
          <a:lstStyle/>
          <a:p>
            <a:pPr>
              <a:defRPr sz="900"/>
            </a:pPr>
            <a:endParaRPr lang="en-US"/>
          </a:p>
        </c:txPr>
        <c:crossAx val="48209920"/>
        <c:crosses val="autoZero"/>
        <c:auto val="1"/>
        <c:lblAlgn val="ctr"/>
        <c:lblOffset val="100"/>
        <c:noMultiLvlLbl val="0"/>
      </c:catAx>
      <c:valAx>
        <c:axId val="48209920"/>
        <c:scaling>
          <c:orientation val="minMax"/>
          <c:max val="1.01"/>
          <c:min val="0"/>
        </c:scaling>
        <c:delete val="1"/>
        <c:axPos val="l"/>
        <c:numFmt formatCode="0%" sourceLinked="1"/>
        <c:majorTickMark val="out"/>
        <c:minorTickMark val="none"/>
        <c:tickLblPos val="none"/>
        <c:crossAx val="48199168"/>
        <c:crosses val="autoZero"/>
        <c:crossBetween val="between"/>
        <c:majorUnit val="0.2"/>
        <c:minorUnit val="0.04"/>
      </c:valAx>
    </c:plotArea>
    <c:legend>
      <c:legendPos val="l"/>
      <c:layout>
        <c:manualLayout>
          <c:xMode val="edge"/>
          <c:yMode val="edge"/>
          <c:x val="0"/>
          <c:y val="0.36960808876163198"/>
          <c:w val="0.23445059232460799"/>
          <c:h val="0.235766343160594"/>
        </c:manualLayout>
      </c:layout>
      <c:overlay val="0"/>
    </c:legend>
    <c:plotVisOnly val="1"/>
    <c:dispBlanksAs val="gap"/>
    <c:showDLblsOverMax val="0"/>
  </c:chart>
  <c:txPr>
    <a:bodyPr/>
    <a:lstStyle/>
    <a:p>
      <a:pPr>
        <a:defRPr sz="12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2854686914135698"/>
          <c:y val="4.9234954031696899E-2"/>
          <c:w val="0.51458173978252597"/>
          <c:h val="0.83434381990269801"/>
        </c:manualLayout>
      </c:layout>
      <c:barChart>
        <c:barDir val="col"/>
        <c:grouping val="stacked"/>
        <c:varyColors val="0"/>
        <c:ser>
          <c:idx val="0"/>
          <c:order val="0"/>
          <c:tx>
            <c:strRef>
              <c:f>Sheet1!$B$1</c:f>
              <c:strCache>
                <c:ptCount val="1"/>
                <c:pt idx="0">
                  <c:v>Strongly oppose</c:v>
                </c:pt>
              </c:strCache>
            </c:strRef>
          </c:tx>
          <c:spPr>
            <a:solidFill>
              <a:srgbClr val="9D2320"/>
            </a:solidFill>
            <a:ln>
              <a:noFill/>
            </a:ln>
          </c:spPr>
          <c:invertIfNegative val="0"/>
          <c:dLbls>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GP</c:v>
                </c:pt>
                <c:pt idx="1">
                  <c:v>DC Influencers</c:v>
                </c:pt>
              </c:strCache>
            </c:strRef>
          </c:cat>
          <c:val>
            <c:numRef>
              <c:f>Sheet1!$B$2:$B$3</c:f>
              <c:numCache>
                <c:formatCode>0%</c:formatCode>
                <c:ptCount val="2"/>
                <c:pt idx="0">
                  <c:v>0.02</c:v>
                </c:pt>
                <c:pt idx="1">
                  <c:v>0.02</c:v>
                </c:pt>
              </c:numCache>
            </c:numRef>
          </c:val>
        </c:ser>
        <c:ser>
          <c:idx val="1"/>
          <c:order val="1"/>
          <c:tx>
            <c:strRef>
              <c:f>Sheet1!$C$1</c:f>
              <c:strCache>
                <c:ptCount val="1"/>
                <c:pt idx="0">
                  <c:v>Somewhat oppose</c:v>
                </c:pt>
              </c:strCache>
            </c:strRef>
          </c:tx>
          <c:spPr>
            <a:solidFill>
              <a:srgbClr val="E5817F"/>
            </a:solidFill>
            <a:ln>
              <a:noFill/>
            </a:ln>
          </c:spPr>
          <c:invertIfNegative val="0"/>
          <c:dLbls>
            <c:dLbl>
              <c:idx val="1"/>
              <c:layout>
                <c:manualLayout>
                  <c:x val="0"/>
                  <c:y val="-1.3920666087430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GP</c:v>
                </c:pt>
                <c:pt idx="1">
                  <c:v>DC Influencers</c:v>
                </c:pt>
              </c:strCache>
            </c:strRef>
          </c:cat>
          <c:val>
            <c:numRef>
              <c:f>Sheet1!$C$2:$C$3</c:f>
              <c:numCache>
                <c:formatCode>0%</c:formatCode>
                <c:ptCount val="2"/>
                <c:pt idx="0">
                  <c:v>0.09</c:v>
                </c:pt>
                <c:pt idx="1">
                  <c:v>0.02</c:v>
                </c:pt>
              </c:numCache>
            </c:numRef>
          </c:val>
        </c:ser>
        <c:ser>
          <c:idx val="2"/>
          <c:order val="2"/>
          <c:tx>
            <c:strRef>
              <c:f>Sheet1!$D$1</c:f>
              <c:strCache>
                <c:ptCount val="1"/>
                <c:pt idx="0">
                  <c:v>Somewhat support</c:v>
                </c:pt>
              </c:strCache>
            </c:strRef>
          </c:tx>
          <c:spPr>
            <a:solidFill>
              <a:srgbClr val="E8B971"/>
            </a:solidFill>
            <a:ln>
              <a:noFill/>
            </a:ln>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GP</c:v>
                </c:pt>
                <c:pt idx="1">
                  <c:v>DC Influencers</c:v>
                </c:pt>
              </c:strCache>
            </c:strRef>
          </c:cat>
          <c:val>
            <c:numRef>
              <c:f>Sheet1!$D$2:$D$3</c:f>
              <c:numCache>
                <c:formatCode>0%</c:formatCode>
                <c:ptCount val="2"/>
                <c:pt idx="0">
                  <c:v>0.41</c:v>
                </c:pt>
                <c:pt idx="1">
                  <c:v>0.32</c:v>
                </c:pt>
              </c:numCache>
            </c:numRef>
          </c:val>
        </c:ser>
        <c:ser>
          <c:idx val="3"/>
          <c:order val="3"/>
          <c:tx>
            <c:strRef>
              <c:f>Sheet1!$E$1</c:f>
              <c:strCache>
                <c:ptCount val="1"/>
                <c:pt idx="0">
                  <c:v>Strongly support</c:v>
                </c:pt>
              </c:strCache>
            </c:strRef>
          </c:tx>
          <c:spPr>
            <a:solidFill>
              <a:schemeClr val="accent3"/>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GP</c:v>
                </c:pt>
                <c:pt idx="1">
                  <c:v>DC Influencers</c:v>
                </c:pt>
              </c:strCache>
            </c:strRef>
          </c:cat>
          <c:val>
            <c:numRef>
              <c:f>Sheet1!$E$2:$E$3</c:f>
              <c:numCache>
                <c:formatCode>0%</c:formatCode>
                <c:ptCount val="2"/>
                <c:pt idx="0">
                  <c:v>0.47</c:v>
                </c:pt>
                <c:pt idx="1">
                  <c:v>0.64</c:v>
                </c:pt>
              </c:numCache>
            </c:numRef>
          </c:val>
        </c:ser>
        <c:dLbls>
          <c:showLegendKey val="0"/>
          <c:showVal val="1"/>
          <c:showCatName val="0"/>
          <c:showSerName val="0"/>
          <c:showPercent val="0"/>
          <c:showBubbleSize val="0"/>
        </c:dLbls>
        <c:gapWidth val="80"/>
        <c:overlap val="100"/>
        <c:axId val="95376128"/>
        <c:axId val="95377664"/>
      </c:barChart>
      <c:catAx>
        <c:axId val="95376128"/>
        <c:scaling>
          <c:orientation val="minMax"/>
        </c:scaling>
        <c:delete val="0"/>
        <c:axPos val="b"/>
        <c:numFmt formatCode="General" sourceLinked="0"/>
        <c:majorTickMark val="none"/>
        <c:minorTickMark val="none"/>
        <c:tickLblPos val="nextTo"/>
        <c:txPr>
          <a:bodyPr/>
          <a:lstStyle/>
          <a:p>
            <a:pPr>
              <a:defRPr sz="1050" b="1"/>
            </a:pPr>
            <a:endParaRPr lang="en-US"/>
          </a:p>
        </c:txPr>
        <c:crossAx val="95377664"/>
        <c:crosses val="autoZero"/>
        <c:auto val="1"/>
        <c:lblAlgn val="ctr"/>
        <c:lblOffset val="100"/>
        <c:noMultiLvlLbl val="0"/>
      </c:catAx>
      <c:valAx>
        <c:axId val="95377664"/>
        <c:scaling>
          <c:orientation val="minMax"/>
          <c:max val="1.01"/>
          <c:min val="0"/>
        </c:scaling>
        <c:delete val="1"/>
        <c:axPos val="l"/>
        <c:numFmt formatCode="0%" sourceLinked="1"/>
        <c:majorTickMark val="out"/>
        <c:minorTickMark val="none"/>
        <c:tickLblPos val="none"/>
        <c:crossAx val="95376128"/>
        <c:crosses val="autoZero"/>
        <c:crossBetween val="between"/>
        <c:majorUnit val="0.2"/>
        <c:minorUnit val="0.04"/>
      </c:valAx>
    </c:plotArea>
    <c:legend>
      <c:legendPos val="l"/>
      <c:layout>
        <c:manualLayout>
          <c:xMode val="edge"/>
          <c:yMode val="edge"/>
          <c:x val="0"/>
          <c:y val="0.365527531823098"/>
          <c:w val="0.29713329583802001"/>
          <c:h val="0.33719580056252602"/>
        </c:manualLayout>
      </c:layout>
      <c:overlay val="0"/>
      <c:txPr>
        <a:bodyPr/>
        <a:lstStyle/>
        <a:p>
          <a:pPr>
            <a:defRPr sz="1200"/>
          </a:pPr>
          <a:endParaRPr lang="en-US"/>
        </a:p>
      </c:txPr>
    </c:legend>
    <c:plotVisOnly val="1"/>
    <c:dispBlanksAs val="gap"/>
    <c:showDLblsOverMax val="0"/>
  </c:chart>
  <c:txPr>
    <a:bodyPr/>
    <a:lstStyle/>
    <a:p>
      <a:pPr>
        <a:defRPr sz="11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272259236826"/>
          <c:y val="4.9234954031696899E-2"/>
          <c:w val="0.69370280637997295"/>
          <c:h val="0.83434381990269801"/>
        </c:manualLayout>
      </c:layout>
      <c:barChart>
        <c:barDir val="col"/>
        <c:grouping val="stacked"/>
        <c:varyColors val="0"/>
        <c:ser>
          <c:idx val="0"/>
          <c:order val="0"/>
          <c:tx>
            <c:strRef>
              <c:f>Sheet1!$B$1</c:f>
              <c:strCache>
                <c:ptCount val="1"/>
                <c:pt idx="0">
                  <c:v>Strongly oppose</c:v>
                </c:pt>
              </c:strCache>
            </c:strRef>
          </c:tx>
          <c:spPr>
            <a:solidFill>
              <a:srgbClr val="9D2320"/>
            </a:solidFill>
            <a:ln>
              <a:noFill/>
            </a:ln>
          </c:spPr>
          <c:invertIfNegative val="0"/>
          <c:dLbls>
            <c:spPr>
              <a:noFill/>
              <a:ln>
                <a:noFill/>
              </a:ln>
              <a:effectLst/>
            </c:spPr>
            <c:txPr>
              <a:bodyPr/>
              <a:lstStyle/>
              <a:p>
                <a:pPr>
                  <a:defRPr sz="1200">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DC Influencers</c:v>
                </c:pt>
              </c:strCache>
            </c:strRef>
          </c:cat>
          <c:val>
            <c:numRef>
              <c:f>Sheet1!$B$2</c:f>
              <c:numCache>
                <c:formatCode>0%</c:formatCode>
                <c:ptCount val="1"/>
                <c:pt idx="0">
                  <c:v>0.03</c:v>
                </c:pt>
              </c:numCache>
            </c:numRef>
          </c:val>
        </c:ser>
        <c:ser>
          <c:idx val="1"/>
          <c:order val="1"/>
          <c:tx>
            <c:strRef>
              <c:f>Sheet1!$C$1</c:f>
              <c:strCache>
                <c:ptCount val="1"/>
                <c:pt idx="0">
                  <c:v>Somewhat oppose</c:v>
                </c:pt>
              </c:strCache>
            </c:strRef>
          </c:tx>
          <c:spPr>
            <a:solidFill>
              <a:srgbClr val="E5817F"/>
            </a:solidFill>
            <a:ln>
              <a:noFill/>
            </a:ln>
          </c:spPr>
          <c:invertIfNegative val="0"/>
          <c:dLbls>
            <c:dLbl>
              <c:idx val="0"/>
              <c:layout>
                <c:manualLayout>
                  <c:x val="0"/>
                  <c:y val="-4.640222029143529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DC Influencers</c:v>
                </c:pt>
              </c:strCache>
            </c:strRef>
          </c:cat>
          <c:val>
            <c:numRef>
              <c:f>Sheet1!$C$2</c:f>
              <c:numCache>
                <c:formatCode>0%</c:formatCode>
                <c:ptCount val="1"/>
                <c:pt idx="0">
                  <c:v>0.02</c:v>
                </c:pt>
              </c:numCache>
            </c:numRef>
          </c:val>
        </c:ser>
        <c:ser>
          <c:idx val="2"/>
          <c:order val="2"/>
          <c:tx>
            <c:strRef>
              <c:f>Sheet1!$D$1</c:f>
              <c:strCache>
                <c:ptCount val="1"/>
                <c:pt idx="0">
                  <c:v>Somewhat support</c:v>
                </c:pt>
              </c:strCache>
            </c:strRef>
          </c:tx>
          <c:spPr>
            <a:solidFill>
              <a:srgbClr val="E8B971"/>
            </a:solidFill>
            <a:ln>
              <a:noFill/>
            </a:ln>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DC Influencers</c:v>
                </c:pt>
              </c:strCache>
            </c:strRef>
          </c:cat>
          <c:val>
            <c:numRef>
              <c:f>Sheet1!$D$2</c:f>
              <c:numCache>
                <c:formatCode>0%</c:formatCode>
                <c:ptCount val="1"/>
                <c:pt idx="0">
                  <c:v>0.33</c:v>
                </c:pt>
              </c:numCache>
            </c:numRef>
          </c:val>
        </c:ser>
        <c:ser>
          <c:idx val="3"/>
          <c:order val="3"/>
          <c:tx>
            <c:strRef>
              <c:f>Sheet1!$E$1</c:f>
              <c:strCache>
                <c:ptCount val="1"/>
                <c:pt idx="0">
                  <c:v>Strongly support</c:v>
                </c:pt>
              </c:strCache>
            </c:strRef>
          </c:tx>
          <c:spPr>
            <a:solidFill>
              <a:schemeClr val="accent3"/>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DC Influencers</c:v>
                </c:pt>
              </c:strCache>
            </c:strRef>
          </c:cat>
          <c:val>
            <c:numRef>
              <c:f>Sheet1!$E$2</c:f>
              <c:numCache>
                <c:formatCode>0%</c:formatCode>
                <c:ptCount val="1"/>
                <c:pt idx="0">
                  <c:v>0.61</c:v>
                </c:pt>
              </c:numCache>
            </c:numRef>
          </c:val>
        </c:ser>
        <c:dLbls>
          <c:showLegendKey val="0"/>
          <c:showVal val="1"/>
          <c:showCatName val="0"/>
          <c:showSerName val="0"/>
          <c:showPercent val="0"/>
          <c:showBubbleSize val="0"/>
        </c:dLbls>
        <c:gapWidth val="80"/>
        <c:overlap val="100"/>
        <c:axId val="101581184"/>
        <c:axId val="101582720"/>
      </c:barChart>
      <c:catAx>
        <c:axId val="101581184"/>
        <c:scaling>
          <c:orientation val="minMax"/>
        </c:scaling>
        <c:delete val="0"/>
        <c:axPos val="b"/>
        <c:numFmt formatCode="General" sourceLinked="0"/>
        <c:majorTickMark val="none"/>
        <c:minorTickMark val="none"/>
        <c:tickLblPos val="nextTo"/>
        <c:txPr>
          <a:bodyPr/>
          <a:lstStyle/>
          <a:p>
            <a:pPr>
              <a:defRPr sz="1050" b="1"/>
            </a:pPr>
            <a:endParaRPr lang="en-US"/>
          </a:p>
        </c:txPr>
        <c:crossAx val="101582720"/>
        <c:crosses val="autoZero"/>
        <c:auto val="1"/>
        <c:lblAlgn val="ctr"/>
        <c:lblOffset val="100"/>
        <c:noMultiLvlLbl val="0"/>
      </c:catAx>
      <c:valAx>
        <c:axId val="101582720"/>
        <c:scaling>
          <c:orientation val="minMax"/>
          <c:max val="1.01"/>
          <c:min val="0"/>
        </c:scaling>
        <c:delete val="1"/>
        <c:axPos val="l"/>
        <c:numFmt formatCode="0%" sourceLinked="1"/>
        <c:majorTickMark val="out"/>
        <c:minorTickMark val="none"/>
        <c:tickLblPos val="none"/>
        <c:crossAx val="101581184"/>
        <c:crosses val="autoZero"/>
        <c:crossBetween val="between"/>
        <c:majorUnit val="0.2"/>
        <c:minorUnit val="0.04"/>
      </c:valAx>
    </c:plotArea>
    <c:plotVisOnly val="1"/>
    <c:dispBlanksAs val="gap"/>
    <c:showDLblsOverMax val="0"/>
  </c:chart>
  <c:txPr>
    <a:bodyPr/>
    <a:lstStyle/>
    <a:p>
      <a:pPr>
        <a:defRPr sz="11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9997547181602298"/>
          <c:y val="0.109924398037202"/>
          <c:w val="0.44315319960005001"/>
          <c:h val="0.75045304119593703"/>
        </c:manualLayout>
      </c:layout>
      <c:barChart>
        <c:barDir val="col"/>
        <c:grouping val="stacked"/>
        <c:varyColors val="0"/>
        <c:ser>
          <c:idx val="0"/>
          <c:order val="0"/>
          <c:tx>
            <c:strRef>
              <c:f>Sheet1!$A$2</c:f>
              <c:strCache>
                <c:ptCount val="1"/>
                <c:pt idx="0">
                  <c:v>Significantly decreased level of spending </c:v>
                </c:pt>
              </c:strCache>
            </c:strRef>
          </c:tx>
          <c:spPr>
            <a:solidFill>
              <a:srgbClr val="9D2320"/>
            </a:solidFill>
            <a:ln>
              <a:noFill/>
            </a:ln>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GP</c:v>
                </c:pt>
                <c:pt idx="1">
                  <c:v>DC Influencers</c:v>
                </c:pt>
              </c:strCache>
            </c:strRef>
          </c:cat>
          <c:val>
            <c:numRef>
              <c:f>Sheet1!$B$2:$C$2</c:f>
              <c:numCache>
                <c:formatCode>0%</c:formatCode>
                <c:ptCount val="2"/>
                <c:pt idx="0">
                  <c:v>0.03</c:v>
                </c:pt>
                <c:pt idx="1">
                  <c:v>0.03</c:v>
                </c:pt>
              </c:numCache>
            </c:numRef>
          </c:val>
        </c:ser>
        <c:ser>
          <c:idx val="1"/>
          <c:order val="1"/>
          <c:tx>
            <c:strRef>
              <c:f>Sheet1!$A$3</c:f>
              <c:strCache>
                <c:ptCount val="1"/>
                <c:pt idx="0">
                  <c:v>Slightly decreased level of spending</c:v>
                </c:pt>
              </c:strCache>
            </c:strRef>
          </c:tx>
          <c:spPr>
            <a:solidFill>
              <a:srgbClr val="E5817F"/>
            </a:solidFill>
            <a:ln>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GP</c:v>
                </c:pt>
                <c:pt idx="1">
                  <c:v>DC Influencers</c:v>
                </c:pt>
              </c:strCache>
            </c:strRef>
          </c:cat>
          <c:val>
            <c:numRef>
              <c:f>Sheet1!$B$3:$C$3</c:f>
              <c:numCache>
                <c:formatCode>0%</c:formatCode>
                <c:ptCount val="2"/>
                <c:pt idx="0">
                  <c:v>0.05</c:v>
                </c:pt>
                <c:pt idx="1">
                  <c:v>0.02</c:v>
                </c:pt>
              </c:numCache>
            </c:numRef>
          </c:val>
        </c:ser>
        <c:ser>
          <c:idx val="2"/>
          <c:order val="2"/>
          <c:tx>
            <c:strRef>
              <c:f>Sheet1!$A$4</c:f>
              <c:strCache>
                <c:ptCount val="1"/>
                <c:pt idx="0">
                  <c:v>Keep the level of spending the same</c:v>
                </c:pt>
              </c:strCache>
            </c:strRef>
          </c:tx>
          <c:spPr>
            <a:solidFill>
              <a:srgbClr val="8C8F8D"/>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GP</c:v>
                </c:pt>
                <c:pt idx="1">
                  <c:v>DC Influencers</c:v>
                </c:pt>
              </c:strCache>
            </c:strRef>
          </c:cat>
          <c:val>
            <c:numRef>
              <c:f>Sheet1!$B$4:$C$4</c:f>
              <c:numCache>
                <c:formatCode>0%</c:formatCode>
                <c:ptCount val="2"/>
                <c:pt idx="0">
                  <c:v>0.32</c:v>
                </c:pt>
                <c:pt idx="1">
                  <c:v>0.18</c:v>
                </c:pt>
              </c:numCache>
            </c:numRef>
          </c:val>
        </c:ser>
        <c:ser>
          <c:idx val="3"/>
          <c:order val="3"/>
          <c:tx>
            <c:strRef>
              <c:f>Sheet1!$A$5</c:f>
              <c:strCache>
                <c:ptCount val="1"/>
                <c:pt idx="0">
                  <c:v>Slightly increased level of spending</c:v>
                </c:pt>
              </c:strCache>
            </c:strRef>
          </c:tx>
          <c:spPr>
            <a:solidFill>
              <a:srgbClr val="E8B971"/>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GP</c:v>
                </c:pt>
                <c:pt idx="1">
                  <c:v>DC Influencers</c:v>
                </c:pt>
              </c:strCache>
            </c:strRef>
          </c:cat>
          <c:val>
            <c:numRef>
              <c:f>Sheet1!$B$5:$C$5</c:f>
              <c:numCache>
                <c:formatCode>0%</c:formatCode>
                <c:ptCount val="2"/>
                <c:pt idx="0">
                  <c:v>0.42</c:v>
                </c:pt>
                <c:pt idx="1">
                  <c:v>0.44</c:v>
                </c:pt>
              </c:numCache>
            </c:numRef>
          </c:val>
        </c:ser>
        <c:ser>
          <c:idx val="4"/>
          <c:order val="4"/>
          <c:tx>
            <c:strRef>
              <c:f>Sheet1!$A$6</c:f>
              <c:strCache>
                <c:ptCount val="1"/>
                <c:pt idx="0">
                  <c:v>Significantly increased level of spending </c:v>
                </c:pt>
              </c:strCache>
            </c:strRef>
          </c:tx>
          <c:spPr>
            <a:solidFill>
              <a:srgbClr val="CA8821"/>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Sheet1!$B$1:$C$1</c:f>
              <c:strCache>
                <c:ptCount val="2"/>
                <c:pt idx="0">
                  <c:v>GP</c:v>
                </c:pt>
                <c:pt idx="1">
                  <c:v>DC Influencers</c:v>
                </c:pt>
              </c:strCache>
            </c:strRef>
          </c:cat>
          <c:val>
            <c:numRef>
              <c:f>Sheet1!$B$6:$C$6</c:f>
              <c:numCache>
                <c:formatCode>0%</c:formatCode>
                <c:ptCount val="2"/>
                <c:pt idx="0">
                  <c:v>0.18</c:v>
                </c:pt>
                <c:pt idx="1">
                  <c:v>0.33</c:v>
                </c:pt>
              </c:numCache>
            </c:numRef>
          </c:val>
        </c:ser>
        <c:dLbls>
          <c:showLegendKey val="0"/>
          <c:showVal val="1"/>
          <c:showCatName val="0"/>
          <c:showSerName val="0"/>
          <c:showPercent val="0"/>
          <c:showBubbleSize val="0"/>
        </c:dLbls>
        <c:gapWidth val="150"/>
        <c:overlap val="100"/>
        <c:axId val="101630720"/>
        <c:axId val="101633024"/>
      </c:barChart>
      <c:catAx>
        <c:axId val="101630720"/>
        <c:scaling>
          <c:orientation val="minMax"/>
        </c:scaling>
        <c:delete val="0"/>
        <c:axPos val="b"/>
        <c:numFmt formatCode="General" sourceLinked="0"/>
        <c:majorTickMark val="none"/>
        <c:minorTickMark val="none"/>
        <c:tickLblPos val="nextTo"/>
        <c:txPr>
          <a:bodyPr/>
          <a:lstStyle/>
          <a:p>
            <a:pPr>
              <a:defRPr sz="1050" b="1"/>
            </a:pPr>
            <a:endParaRPr lang="en-US"/>
          </a:p>
        </c:txPr>
        <c:crossAx val="101633024"/>
        <c:crosses val="autoZero"/>
        <c:auto val="1"/>
        <c:lblAlgn val="ctr"/>
        <c:lblOffset val="100"/>
        <c:noMultiLvlLbl val="0"/>
      </c:catAx>
      <c:valAx>
        <c:axId val="101633024"/>
        <c:scaling>
          <c:orientation val="minMax"/>
          <c:max val="1.01"/>
          <c:min val="0"/>
        </c:scaling>
        <c:delete val="1"/>
        <c:axPos val="l"/>
        <c:numFmt formatCode="0%" sourceLinked="1"/>
        <c:majorTickMark val="out"/>
        <c:minorTickMark val="none"/>
        <c:tickLblPos val="none"/>
        <c:crossAx val="101630720"/>
        <c:crosses val="autoZero"/>
        <c:crossBetween val="between"/>
        <c:majorUnit val="0.2"/>
        <c:minorUnit val="0.04"/>
      </c:valAx>
    </c:plotArea>
    <c:legend>
      <c:legendPos val="l"/>
      <c:layout>
        <c:manualLayout>
          <c:xMode val="edge"/>
          <c:yMode val="edge"/>
          <c:x val="0"/>
          <c:y val="0.35698061780738999"/>
          <c:w val="0.48580786776652901"/>
          <c:h val="0.35905083875385102"/>
        </c:manualLayout>
      </c:layout>
      <c:overlay val="0"/>
      <c:txPr>
        <a:bodyPr/>
        <a:lstStyle/>
        <a:p>
          <a:pPr>
            <a:defRPr sz="1200"/>
          </a:pPr>
          <a:endParaRPr lang="en-US"/>
        </a:p>
      </c:txPr>
    </c:legend>
    <c:plotVisOnly val="1"/>
    <c:dispBlanksAs val="gap"/>
    <c:showDLblsOverMax val="0"/>
  </c:chart>
  <c:txPr>
    <a:bodyPr/>
    <a:lstStyle/>
    <a:p>
      <a:pPr>
        <a:defRPr sz="11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1426108194808999"/>
          <c:y val="4.9234954031696899E-2"/>
          <c:w val="0.57410554583454798"/>
          <c:h val="0.83434381990269801"/>
        </c:manualLayout>
      </c:layout>
      <c:barChart>
        <c:barDir val="col"/>
        <c:grouping val="stacked"/>
        <c:varyColors val="0"/>
        <c:ser>
          <c:idx val="0"/>
          <c:order val="0"/>
          <c:tx>
            <c:strRef>
              <c:f>Sheet1!$B$1</c:f>
              <c:strCache>
                <c:ptCount val="1"/>
                <c:pt idx="0">
                  <c:v>Not favorable (0-2)</c:v>
                </c:pt>
              </c:strCache>
            </c:strRef>
          </c:tx>
          <c:spPr>
            <a:solidFill>
              <a:srgbClr val="9D2320"/>
            </a:solidFill>
            <a:ln>
              <a:noFill/>
            </a:ln>
          </c:spPr>
          <c:invertIfNegative val="0"/>
          <c:dLbls>
            <c:spPr>
              <a:noFill/>
              <a:ln>
                <a:noFill/>
              </a:ln>
              <a:effectLst/>
            </c:spPr>
            <c:txPr>
              <a:bodyPr/>
              <a:lstStyle/>
              <a:p>
                <a:pPr>
                  <a:defRPr sz="11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Pre</c:v>
                </c:pt>
                <c:pt idx="1">
                  <c:v>Post</c:v>
                </c:pt>
                <c:pt idx="3">
                  <c:v>Pre</c:v>
                </c:pt>
                <c:pt idx="4">
                  <c:v>Post</c:v>
                </c:pt>
              </c:strCache>
            </c:strRef>
          </c:cat>
          <c:val>
            <c:numRef>
              <c:f>Sheet1!$B$2:$B$6</c:f>
              <c:numCache>
                <c:formatCode>0%</c:formatCode>
                <c:ptCount val="5"/>
                <c:pt idx="0">
                  <c:v>0.08</c:v>
                </c:pt>
                <c:pt idx="1">
                  <c:v>0.02</c:v>
                </c:pt>
                <c:pt idx="3">
                  <c:v>0.05</c:v>
                </c:pt>
                <c:pt idx="4">
                  <c:v>0.03</c:v>
                </c:pt>
              </c:numCache>
            </c:numRef>
          </c:val>
        </c:ser>
        <c:ser>
          <c:idx val="1"/>
          <c:order val="1"/>
          <c:tx>
            <c:strRef>
              <c:f>Sheet1!$C$1</c:f>
              <c:strCache>
                <c:ptCount val="1"/>
                <c:pt idx="0">
                  <c:v>Somewhat favorable (3-7)</c:v>
                </c:pt>
              </c:strCache>
            </c:strRef>
          </c:tx>
          <c:spPr>
            <a:solidFill>
              <a:srgbClr val="8C8F8D"/>
            </a:solidFill>
            <a:ln>
              <a:noFill/>
            </a:ln>
          </c:spPr>
          <c:invertIfNegative val="0"/>
          <c:dLbls>
            <c:dLbl>
              <c:idx val="1"/>
              <c:layout>
                <c:manualLayout>
                  <c:x val="-1.20397794368473E-7"/>
                  <c:y val="-7.62081869366536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2129183777057E-16"/>
                  <c:y val="-5.443441924046699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0581039755350498E-3"/>
                  <c:y val="-3.62896128269779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Pre</c:v>
                </c:pt>
                <c:pt idx="1">
                  <c:v>Post</c:v>
                </c:pt>
                <c:pt idx="3">
                  <c:v>Pre</c:v>
                </c:pt>
                <c:pt idx="4">
                  <c:v>Post</c:v>
                </c:pt>
              </c:strCache>
            </c:strRef>
          </c:cat>
          <c:val>
            <c:numRef>
              <c:f>Sheet1!$C$2:$C$6</c:f>
              <c:numCache>
                <c:formatCode>0%</c:formatCode>
                <c:ptCount val="5"/>
                <c:pt idx="0">
                  <c:v>0.47</c:v>
                </c:pt>
                <c:pt idx="1">
                  <c:v>0.4</c:v>
                </c:pt>
                <c:pt idx="3">
                  <c:v>0.39</c:v>
                </c:pt>
                <c:pt idx="4">
                  <c:v>0.27</c:v>
                </c:pt>
              </c:numCache>
            </c:numRef>
          </c:val>
        </c:ser>
        <c:ser>
          <c:idx val="2"/>
          <c:order val="2"/>
          <c:tx>
            <c:strRef>
              <c:f>Sheet1!$D$1</c:f>
              <c:strCache>
                <c:ptCount val="1"/>
                <c:pt idx="0">
                  <c:v>Very favorable (8-10)</c:v>
                </c:pt>
              </c:strCache>
            </c:strRef>
          </c:tx>
          <c:spPr>
            <a:solidFill>
              <a:srgbClr val="CA8821"/>
            </a:solidFill>
            <a:ln>
              <a:noFill/>
            </a:ln>
          </c:spPr>
          <c:invertIfNegative val="0"/>
          <c:dLbls>
            <c:dLbl>
              <c:idx val="0"/>
              <c:layout>
                <c:manualLayout>
                  <c:x val="-3.05810397553517E-3"/>
                  <c:y val="5.08054579577692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32650941435236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0581039755352801E-3"/>
                  <c:y val="-4.7176496675071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Pre</c:v>
                </c:pt>
                <c:pt idx="1">
                  <c:v>Post</c:v>
                </c:pt>
                <c:pt idx="3">
                  <c:v>Pre</c:v>
                </c:pt>
                <c:pt idx="4">
                  <c:v>Post</c:v>
                </c:pt>
              </c:strCache>
            </c:strRef>
          </c:cat>
          <c:val>
            <c:numRef>
              <c:f>Sheet1!$D$2:$D$6</c:f>
              <c:numCache>
                <c:formatCode>0%</c:formatCode>
                <c:ptCount val="5"/>
                <c:pt idx="0">
                  <c:v>0.45</c:v>
                </c:pt>
                <c:pt idx="1">
                  <c:v>0.57999999999999996</c:v>
                </c:pt>
                <c:pt idx="3">
                  <c:v>0.56000000000000005</c:v>
                </c:pt>
                <c:pt idx="4">
                  <c:v>0.7</c:v>
                </c:pt>
              </c:numCache>
            </c:numRef>
          </c:val>
        </c:ser>
        <c:dLbls>
          <c:showLegendKey val="0"/>
          <c:showVal val="1"/>
          <c:showCatName val="0"/>
          <c:showSerName val="0"/>
          <c:showPercent val="0"/>
          <c:showBubbleSize val="0"/>
        </c:dLbls>
        <c:gapWidth val="30"/>
        <c:overlap val="100"/>
        <c:axId val="47948928"/>
        <c:axId val="47950848"/>
      </c:barChart>
      <c:catAx>
        <c:axId val="47948928"/>
        <c:scaling>
          <c:orientation val="minMax"/>
        </c:scaling>
        <c:delete val="0"/>
        <c:axPos val="b"/>
        <c:numFmt formatCode="General" sourceLinked="0"/>
        <c:majorTickMark val="none"/>
        <c:minorTickMark val="none"/>
        <c:tickLblPos val="nextTo"/>
        <c:txPr>
          <a:bodyPr/>
          <a:lstStyle/>
          <a:p>
            <a:pPr>
              <a:defRPr sz="1200" b="1"/>
            </a:pPr>
            <a:endParaRPr lang="en-US"/>
          </a:p>
        </c:txPr>
        <c:crossAx val="47950848"/>
        <c:crosses val="autoZero"/>
        <c:auto val="1"/>
        <c:lblAlgn val="ctr"/>
        <c:lblOffset val="100"/>
        <c:noMultiLvlLbl val="0"/>
      </c:catAx>
      <c:valAx>
        <c:axId val="47950848"/>
        <c:scaling>
          <c:orientation val="minMax"/>
          <c:max val="1.01"/>
          <c:min val="0"/>
        </c:scaling>
        <c:delete val="1"/>
        <c:axPos val="l"/>
        <c:numFmt formatCode="0%" sourceLinked="1"/>
        <c:majorTickMark val="out"/>
        <c:minorTickMark val="none"/>
        <c:tickLblPos val="none"/>
        <c:crossAx val="47948928"/>
        <c:crosses val="autoZero"/>
        <c:crossBetween val="between"/>
        <c:majorUnit val="0.2"/>
        <c:minorUnit val="0.04"/>
      </c:valAx>
    </c:plotArea>
    <c:legend>
      <c:legendPos val="l"/>
      <c:layout>
        <c:manualLayout>
          <c:xMode val="edge"/>
          <c:yMode val="edge"/>
          <c:x val="0"/>
          <c:y val="0.56547213980892796"/>
          <c:w val="0.23445059232460799"/>
          <c:h val="0.235766343160594"/>
        </c:manualLayout>
      </c:layout>
      <c:overlay val="0"/>
    </c:legend>
    <c:plotVisOnly val="1"/>
    <c:dispBlanksAs val="gap"/>
    <c:showDLblsOverMax val="0"/>
  </c:chart>
  <c:txPr>
    <a:bodyPr/>
    <a:lstStyle/>
    <a:p>
      <a:pPr>
        <a:defRPr sz="12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7558452790874702"/>
          <c:y val="6.6446137167636601E-2"/>
          <c:w val="0.57699154828156796"/>
          <c:h val="0.793931302065503"/>
        </c:manualLayout>
      </c:layout>
      <c:barChart>
        <c:barDir val="col"/>
        <c:grouping val="stacked"/>
        <c:varyColors val="0"/>
        <c:ser>
          <c:idx val="0"/>
          <c:order val="0"/>
          <c:tx>
            <c:strRef>
              <c:f>Sheet1!$B$1</c:f>
              <c:strCache>
                <c:ptCount val="1"/>
                <c:pt idx="0">
                  <c:v>Significantly decreased level of spending</c:v>
                </c:pt>
              </c:strCache>
            </c:strRef>
          </c:tx>
          <c:spPr>
            <a:solidFill>
              <a:srgbClr val="9D2320"/>
            </a:solidFill>
            <a:ln>
              <a:noFill/>
            </a:ln>
          </c:spPr>
          <c:invertIfNegative val="0"/>
          <c:dLbls>
            <c:delete val="1"/>
          </c:dLbls>
          <c:cat>
            <c:strRef>
              <c:f>Sheet1!$A$2:$A$6</c:f>
              <c:strCache>
                <c:ptCount val="5"/>
                <c:pt idx="0">
                  <c:v>Pre</c:v>
                </c:pt>
                <c:pt idx="1">
                  <c:v>Post</c:v>
                </c:pt>
                <c:pt idx="3">
                  <c:v>Pre</c:v>
                </c:pt>
                <c:pt idx="4">
                  <c:v>Post</c:v>
                </c:pt>
              </c:strCache>
            </c:strRef>
          </c:cat>
          <c:val>
            <c:numRef>
              <c:f>Sheet1!$B$2:$B$6</c:f>
              <c:numCache>
                <c:formatCode>0%</c:formatCode>
                <c:ptCount val="5"/>
                <c:pt idx="0">
                  <c:v>0.03</c:v>
                </c:pt>
                <c:pt idx="1">
                  <c:v>0.02</c:v>
                </c:pt>
                <c:pt idx="3">
                  <c:v>0.03</c:v>
                </c:pt>
                <c:pt idx="4">
                  <c:v>0.03</c:v>
                </c:pt>
              </c:numCache>
            </c:numRef>
          </c:val>
        </c:ser>
        <c:ser>
          <c:idx val="1"/>
          <c:order val="1"/>
          <c:tx>
            <c:strRef>
              <c:f>Sheet1!$C$1</c:f>
              <c:strCache>
                <c:ptCount val="1"/>
                <c:pt idx="0">
                  <c:v>Slightly decreased level of spending</c:v>
                </c:pt>
              </c:strCache>
            </c:strRef>
          </c:tx>
          <c:spPr>
            <a:solidFill>
              <a:srgbClr val="E5817F"/>
            </a:solidFill>
            <a:ln>
              <a:noFill/>
            </a:ln>
          </c:spPr>
          <c:invertIfNegative val="0"/>
          <c:dLbls>
            <c:delete val="1"/>
          </c:dLbls>
          <c:cat>
            <c:strRef>
              <c:f>Sheet1!$A$2:$A$6</c:f>
              <c:strCache>
                <c:ptCount val="5"/>
                <c:pt idx="0">
                  <c:v>Pre</c:v>
                </c:pt>
                <c:pt idx="1">
                  <c:v>Post</c:v>
                </c:pt>
                <c:pt idx="3">
                  <c:v>Pre</c:v>
                </c:pt>
                <c:pt idx="4">
                  <c:v>Post</c:v>
                </c:pt>
              </c:strCache>
            </c:strRef>
          </c:cat>
          <c:val>
            <c:numRef>
              <c:f>Sheet1!$C$2:$C$6</c:f>
              <c:numCache>
                <c:formatCode>0%</c:formatCode>
                <c:ptCount val="5"/>
                <c:pt idx="0">
                  <c:v>0.05</c:v>
                </c:pt>
                <c:pt idx="1">
                  <c:v>0.04</c:v>
                </c:pt>
                <c:pt idx="3">
                  <c:v>0.02</c:v>
                </c:pt>
                <c:pt idx="4">
                  <c:v>0.02</c:v>
                </c:pt>
              </c:numCache>
            </c:numRef>
          </c:val>
        </c:ser>
        <c:ser>
          <c:idx val="2"/>
          <c:order val="2"/>
          <c:tx>
            <c:strRef>
              <c:f>Sheet1!$D$1</c:f>
              <c:strCache>
                <c:ptCount val="1"/>
                <c:pt idx="0">
                  <c:v>Keep the level of spending the same</c:v>
                </c:pt>
              </c:strCache>
            </c:strRef>
          </c:tx>
          <c:spPr>
            <a:solidFill>
              <a:srgbClr val="8C8F8D"/>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Pre</c:v>
                </c:pt>
                <c:pt idx="1">
                  <c:v>Post</c:v>
                </c:pt>
                <c:pt idx="3">
                  <c:v>Pre</c:v>
                </c:pt>
                <c:pt idx="4">
                  <c:v>Post</c:v>
                </c:pt>
              </c:strCache>
            </c:strRef>
          </c:cat>
          <c:val>
            <c:numRef>
              <c:f>Sheet1!$D$2:$D$6</c:f>
              <c:numCache>
                <c:formatCode>0%</c:formatCode>
                <c:ptCount val="5"/>
                <c:pt idx="0">
                  <c:v>0.32</c:v>
                </c:pt>
                <c:pt idx="1">
                  <c:v>0.27</c:v>
                </c:pt>
                <c:pt idx="3">
                  <c:v>0.18</c:v>
                </c:pt>
                <c:pt idx="4">
                  <c:v>0.13</c:v>
                </c:pt>
              </c:numCache>
            </c:numRef>
          </c:val>
        </c:ser>
        <c:ser>
          <c:idx val="3"/>
          <c:order val="3"/>
          <c:tx>
            <c:strRef>
              <c:f>Sheet1!$E$1</c:f>
              <c:strCache>
                <c:ptCount val="1"/>
                <c:pt idx="0">
                  <c:v>Slightly increased level of spending</c:v>
                </c:pt>
              </c:strCache>
            </c:strRef>
          </c:tx>
          <c:spPr>
            <a:solidFill>
              <a:srgbClr val="E8B971"/>
            </a:solidFill>
          </c:spPr>
          <c:invertIfNegative val="0"/>
          <c:dLbls>
            <c:spPr>
              <a:noFill/>
              <a:ln>
                <a:noFill/>
              </a:ln>
              <a:effectLst/>
            </c:spPr>
            <c:txPr>
              <a:bodyPr/>
              <a:lstStyle/>
              <a:p>
                <a:pPr>
                  <a:defRPr sz="1200" b="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Pre</c:v>
                </c:pt>
                <c:pt idx="1">
                  <c:v>Post</c:v>
                </c:pt>
                <c:pt idx="3">
                  <c:v>Pre</c:v>
                </c:pt>
                <c:pt idx="4">
                  <c:v>Post</c:v>
                </c:pt>
              </c:strCache>
            </c:strRef>
          </c:cat>
          <c:val>
            <c:numRef>
              <c:f>Sheet1!$E$2:$E$6</c:f>
              <c:numCache>
                <c:formatCode>0%</c:formatCode>
                <c:ptCount val="5"/>
                <c:pt idx="0">
                  <c:v>0.42</c:v>
                </c:pt>
                <c:pt idx="1">
                  <c:v>0.45</c:v>
                </c:pt>
                <c:pt idx="3">
                  <c:v>0.44</c:v>
                </c:pt>
                <c:pt idx="4">
                  <c:v>0.39</c:v>
                </c:pt>
              </c:numCache>
            </c:numRef>
          </c:val>
        </c:ser>
        <c:ser>
          <c:idx val="4"/>
          <c:order val="4"/>
          <c:tx>
            <c:strRef>
              <c:f>Sheet1!$F$1</c:f>
              <c:strCache>
                <c:ptCount val="1"/>
                <c:pt idx="0">
                  <c:v>Significantly increased level of spending </c:v>
                </c:pt>
              </c:strCache>
            </c:strRef>
          </c:tx>
          <c:spPr>
            <a:solidFill>
              <a:srgbClr val="CA8821"/>
            </a:solidFill>
          </c:spPr>
          <c:invertIfNegative val="0"/>
          <c:dLbls>
            <c:spPr>
              <a:noFill/>
              <a:ln>
                <a:noFill/>
              </a:ln>
              <a:effectLst/>
            </c:spPr>
            <c:txPr>
              <a:bodyPr/>
              <a:lstStyle/>
              <a:p>
                <a:pPr>
                  <a:defRPr sz="1200" b="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Pre</c:v>
                </c:pt>
                <c:pt idx="1">
                  <c:v>Post</c:v>
                </c:pt>
                <c:pt idx="3">
                  <c:v>Pre</c:v>
                </c:pt>
                <c:pt idx="4">
                  <c:v>Post</c:v>
                </c:pt>
              </c:strCache>
            </c:strRef>
          </c:cat>
          <c:val>
            <c:numRef>
              <c:f>Sheet1!$F$2:$F$6</c:f>
              <c:numCache>
                <c:formatCode>0%</c:formatCode>
                <c:ptCount val="5"/>
                <c:pt idx="0">
                  <c:v>0.18</c:v>
                </c:pt>
                <c:pt idx="1">
                  <c:v>0.23</c:v>
                </c:pt>
                <c:pt idx="3">
                  <c:v>0.33</c:v>
                </c:pt>
                <c:pt idx="4">
                  <c:v>0.43</c:v>
                </c:pt>
              </c:numCache>
            </c:numRef>
          </c:val>
        </c:ser>
        <c:dLbls>
          <c:showLegendKey val="0"/>
          <c:showVal val="1"/>
          <c:showCatName val="0"/>
          <c:showSerName val="0"/>
          <c:showPercent val="0"/>
          <c:showBubbleSize val="0"/>
        </c:dLbls>
        <c:gapWidth val="100"/>
        <c:overlap val="100"/>
        <c:axId val="104404480"/>
        <c:axId val="104406400"/>
      </c:barChart>
      <c:catAx>
        <c:axId val="104404480"/>
        <c:scaling>
          <c:orientation val="minMax"/>
        </c:scaling>
        <c:delete val="0"/>
        <c:axPos val="b"/>
        <c:numFmt formatCode="General" sourceLinked="0"/>
        <c:majorTickMark val="none"/>
        <c:minorTickMark val="none"/>
        <c:tickLblPos val="nextTo"/>
        <c:txPr>
          <a:bodyPr/>
          <a:lstStyle/>
          <a:p>
            <a:pPr>
              <a:defRPr sz="1050" b="1"/>
            </a:pPr>
            <a:endParaRPr lang="en-US"/>
          </a:p>
        </c:txPr>
        <c:crossAx val="104406400"/>
        <c:crosses val="autoZero"/>
        <c:auto val="1"/>
        <c:lblAlgn val="ctr"/>
        <c:lblOffset val="100"/>
        <c:noMultiLvlLbl val="0"/>
      </c:catAx>
      <c:valAx>
        <c:axId val="104406400"/>
        <c:scaling>
          <c:orientation val="minMax"/>
          <c:max val="1.01"/>
          <c:min val="0"/>
        </c:scaling>
        <c:delete val="1"/>
        <c:axPos val="l"/>
        <c:numFmt formatCode="0%" sourceLinked="1"/>
        <c:majorTickMark val="out"/>
        <c:minorTickMark val="none"/>
        <c:tickLblPos val="none"/>
        <c:crossAx val="104404480"/>
        <c:crosses val="autoZero"/>
        <c:crossBetween val="between"/>
        <c:majorUnit val="0.2"/>
        <c:minorUnit val="0.04"/>
      </c:valAx>
    </c:plotArea>
    <c:legend>
      <c:legendPos val="l"/>
      <c:layout>
        <c:manualLayout>
          <c:xMode val="edge"/>
          <c:yMode val="edge"/>
          <c:x val="6.2982777557847903E-3"/>
          <c:y val="0.25915439917836403"/>
          <c:w val="0.20894226500202001"/>
          <c:h val="0.58938434326143896"/>
        </c:manualLayout>
      </c:layout>
      <c:overlay val="0"/>
    </c:legend>
    <c:plotVisOnly val="1"/>
    <c:dispBlanksAs val="gap"/>
    <c:showDLblsOverMax val="0"/>
  </c:chart>
  <c:txPr>
    <a:bodyPr/>
    <a:lstStyle/>
    <a:p>
      <a:pPr>
        <a:defRPr sz="11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14-01-28T10:19:26.275" idx="16">
    <p:pos x="10" y="10"/>
    <p:text>Rose will handle this slide.</p:text>
    <p:extLst mod="1">
      <p:ext uri="{C676402C-5697-4E1C-873F-D02D1690AC5C}">
        <p15:threadingInfo xmlns="" xmlns:p15="http://schemas.microsoft.com/office/powerpoint/2012/main" timeZoneBias="300"/>
      </p:ext>
    </p:extLst>
  </p:cm>
  <p:cm authorId="2" dt="2014-01-28T16:51:49.175" idx="17">
    <p:pos x="10" y="106"/>
    <p:text/>
    <p:extLst>
      <p:ext uri="{C676402C-5697-4E1C-873F-D02D1690AC5C}">
        <p15:threadingInfo xmlns="" xmlns:p15="http://schemas.microsoft.com/office/powerpoint/2012/main" timeZoneBias="300">
          <p15:parentCm authorId="1" idx="1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4-01-28T10:57:22.558" idx="14">
    <p:pos x="10" y="10"/>
    <p:text/>
    <p:extLst mod="1">
      <p:ext uri="{C676402C-5697-4E1C-873F-D02D1690AC5C}">
        <p15:threadingInfo xmlns=""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4-01-28T10:29:49.447" idx="8">
    <p:pos x="10" y="10"/>
    <p:text/>
    <p:extLst mod="1">
      <p:ext uri="{C676402C-5697-4E1C-873F-D02D1690AC5C}">
        <p15:threadingInfo xmlns=""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4-01-28T10:20:27.627" idx="4">
    <p:pos x="10" y="10"/>
    <p:text>Jennifer, these are the new three broad main messages of the campaign.  Our ads, grassroots and pr will all tie back to these main messages.</p:text>
    <p:extLst>
      <p:ext uri="{C676402C-5697-4E1C-873F-D02D1690AC5C}">
        <p15:threadingInfo xmlns=""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4-01-28T10:40:23.982" idx="13">
    <p:pos x="10" y="10"/>
    <p:text/>
    <p:extLst mod="1">
      <p:ext uri="{C676402C-5697-4E1C-873F-D02D1690AC5C}">
        <p15:threadingInfo xmlns=""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4-01-28T10:40:23.982" idx="13">
    <p:pos x="10" y="10"/>
    <p:text/>
    <p:extLst mod="1">
      <p:ext uri="{C676402C-5697-4E1C-873F-D02D1690AC5C}">
        <p15:threadingInfo xmlns=""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4-01-28T10:40:23.982" idx="13">
    <p:pos x="10" y="10"/>
    <p:text/>
    <p:extLst mod="1">
      <p:ext uri="{C676402C-5697-4E1C-873F-D02D1690AC5C}">
        <p15:threadingInfo xmlns=""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5366EF-ED2D-6B4C-A0C7-4AF0C4E95397}" type="doc">
      <dgm:prSet loTypeId="urn:microsoft.com/office/officeart/2005/8/layout/hProcess3" loCatId="" qsTypeId="urn:microsoft.com/office/officeart/2005/8/quickstyle/simple4" qsCatId="simple" csTypeId="urn:microsoft.com/office/officeart/2005/8/colors/accent1_2" csCatId="accent1" phldr="0"/>
      <dgm:spPr/>
    </dgm:pt>
    <dgm:pt modelId="{3644D5D8-A134-BA47-9F68-4698F2D45E77}" type="pres">
      <dgm:prSet presAssocID="{755366EF-ED2D-6B4C-A0C7-4AF0C4E95397}" presName="Name0" presStyleCnt="0">
        <dgm:presLayoutVars>
          <dgm:dir/>
          <dgm:animLvl val="lvl"/>
          <dgm:resizeHandles val="exact"/>
        </dgm:presLayoutVars>
      </dgm:prSet>
      <dgm:spPr/>
    </dgm:pt>
    <dgm:pt modelId="{DB504427-B4AF-4F4E-9A13-1A1BD9F041DA}" type="pres">
      <dgm:prSet presAssocID="{755366EF-ED2D-6B4C-A0C7-4AF0C4E95397}" presName="dummy" presStyleCnt="0"/>
      <dgm:spPr/>
    </dgm:pt>
    <dgm:pt modelId="{53A65E1F-DDC5-F04B-AAAB-AD28747806C3}" type="pres">
      <dgm:prSet presAssocID="{755366EF-ED2D-6B4C-A0C7-4AF0C4E95397}" presName="linH" presStyleCnt="0"/>
      <dgm:spPr/>
    </dgm:pt>
    <dgm:pt modelId="{C70F1DE3-C17C-C349-9721-02DD137E7F77}" type="pres">
      <dgm:prSet presAssocID="{755366EF-ED2D-6B4C-A0C7-4AF0C4E95397}" presName="padding1" presStyleCnt="0"/>
      <dgm:spPr/>
    </dgm:pt>
    <dgm:pt modelId="{7D897F2A-1044-7E4B-BEBA-7F92A6C054A8}" type="pres">
      <dgm:prSet presAssocID="{755366EF-ED2D-6B4C-A0C7-4AF0C4E95397}" presName="padding2" presStyleCnt="0"/>
      <dgm:spPr/>
    </dgm:pt>
    <dgm:pt modelId="{8FF280D9-7494-7344-B8C9-983F2F15CBA8}" type="pres">
      <dgm:prSet presAssocID="{755366EF-ED2D-6B4C-A0C7-4AF0C4E95397}" presName="negArrow" presStyleCnt="0"/>
      <dgm:spPr/>
    </dgm:pt>
    <dgm:pt modelId="{70737871-C1FD-454B-B52F-4AE7E6C0A902}" type="pres">
      <dgm:prSet presAssocID="{755366EF-ED2D-6B4C-A0C7-4AF0C4E95397}" presName="backgroundArrow" presStyleLbl="node1" presStyleIdx="0" presStyleCnt="1" custLinFactX="100000" custLinFactY="100000" custLinFactNeighborX="200000" custLinFactNeighborY="108115"/>
      <dgm:spPr/>
    </dgm:pt>
  </dgm:ptLst>
  <dgm:cxnLst>
    <dgm:cxn modelId="{D7CAF583-9669-48CD-A82F-7CBC50F71B98}" type="presOf" srcId="{755366EF-ED2D-6B4C-A0C7-4AF0C4E95397}" destId="{3644D5D8-A134-BA47-9F68-4698F2D45E77}" srcOrd="0" destOrd="0" presId="urn:microsoft.com/office/officeart/2005/8/layout/hProcess3"/>
    <dgm:cxn modelId="{F6CDD474-A884-40CD-97BC-95A6542E9170}" type="presParOf" srcId="{3644D5D8-A134-BA47-9F68-4698F2D45E77}" destId="{DB504427-B4AF-4F4E-9A13-1A1BD9F041DA}" srcOrd="0" destOrd="0" presId="urn:microsoft.com/office/officeart/2005/8/layout/hProcess3"/>
    <dgm:cxn modelId="{5CABC57D-DE67-4810-A991-E5CF68CEBEF4}" type="presParOf" srcId="{3644D5D8-A134-BA47-9F68-4698F2D45E77}" destId="{53A65E1F-DDC5-F04B-AAAB-AD28747806C3}" srcOrd="1" destOrd="0" presId="urn:microsoft.com/office/officeart/2005/8/layout/hProcess3"/>
    <dgm:cxn modelId="{ED11C051-163D-43B0-A6FB-8179C8C6DB00}" type="presParOf" srcId="{53A65E1F-DDC5-F04B-AAAB-AD28747806C3}" destId="{C70F1DE3-C17C-C349-9721-02DD137E7F77}" srcOrd="0" destOrd="0" presId="urn:microsoft.com/office/officeart/2005/8/layout/hProcess3"/>
    <dgm:cxn modelId="{114A1E2D-E04E-4E3C-B9ED-76D26335B185}" type="presParOf" srcId="{53A65E1F-DDC5-F04B-AAAB-AD28747806C3}" destId="{7D897F2A-1044-7E4B-BEBA-7F92A6C054A8}" srcOrd="1" destOrd="0" presId="urn:microsoft.com/office/officeart/2005/8/layout/hProcess3"/>
    <dgm:cxn modelId="{C1BA2222-091B-4481-B583-0D66851D1D0B}" type="presParOf" srcId="{53A65E1F-DDC5-F04B-AAAB-AD28747806C3}" destId="{8FF280D9-7494-7344-B8C9-983F2F15CBA8}" srcOrd="2" destOrd="0" presId="urn:microsoft.com/office/officeart/2005/8/layout/hProcess3"/>
    <dgm:cxn modelId="{D5F1F8CB-FB97-410C-8801-4A4AF114CE93}" type="presParOf" srcId="{53A65E1F-DDC5-F04B-AAAB-AD28747806C3}" destId="{70737871-C1FD-454B-B52F-4AE7E6C0A902}" srcOrd="3"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5366EF-ED2D-6B4C-A0C7-4AF0C4E95397}" type="doc">
      <dgm:prSet loTypeId="urn:microsoft.com/office/officeart/2005/8/layout/hProcess3" loCatId="" qsTypeId="urn:microsoft.com/office/officeart/2005/8/quickstyle/simple4" qsCatId="simple" csTypeId="urn:microsoft.com/office/officeart/2005/8/colors/accent1_2" csCatId="accent1" phldr="0"/>
      <dgm:spPr/>
    </dgm:pt>
    <dgm:pt modelId="{3644D5D8-A134-BA47-9F68-4698F2D45E77}" type="pres">
      <dgm:prSet presAssocID="{755366EF-ED2D-6B4C-A0C7-4AF0C4E95397}" presName="Name0" presStyleCnt="0">
        <dgm:presLayoutVars>
          <dgm:dir/>
          <dgm:animLvl val="lvl"/>
          <dgm:resizeHandles val="exact"/>
        </dgm:presLayoutVars>
      </dgm:prSet>
      <dgm:spPr/>
    </dgm:pt>
    <dgm:pt modelId="{DB504427-B4AF-4F4E-9A13-1A1BD9F041DA}" type="pres">
      <dgm:prSet presAssocID="{755366EF-ED2D-6B4C-A0C7-4AF0C4E95397}" presName="dummy" presStyleCnt="0"/>
      <dgm:spPr/>
    </dgm:pt>
    <dgm:pt modelId="{53A65E1F-DDC5-F04B-AAAB-AD28747806C3}" type="pres">
      <dgm:prSet presAssocID="{755366EF-ED2D-6B4C-A0C7-4AF0C4E95397}" presName="linH" presStyleCnt="0"/>
      <dgm:spPr/>
    </dgm:pt>
    <dgm:pt modelId="{C70F1DE3-C17C-C349-9721-02DD137E7F77}" type="pres">
      <dgm:prSet presAssocID="{755366EF-ED2D-6B4C-A0C7-4AF0C4E95397}" presName="padding1" presStyleCnt="0"/>
      <dgm:spPr/>
    </dgm:pt>
    <dgm:pt modelId="{7D897F2A-1044-7E4B-BEBA-7F92A6C054A8}" type="pres">
      <dgm:prSet presAssocID="{755366EF-ED2D-6B4C-A0C7-4AF0C4E95397}" presName="padding2" presStyleCnt="0"/>
      <dgm:spPr/>
    </dgm:pt>
    <dgm:pt modelId="{8FF280D9-7494-7344-B8C9-983F2F15CBA8}" type="pres">
      <dgm:prSet presAssocID="{755366EF-ED2D-6B4C-A0C7-4AF0C4E95397}" presName="negArrow" presStyleCnt="0"/>
      <dgm:spPr/>
    </dgm:pt>
    <dgm:pt modelId="{70737871-C1FD-454B-B52F-4AE7E6C0A902}" type="pres">
      <dgm:prSet presAssocID="{755366EF-ED2D-6B4C-A0C7-4AF0C4E95397}" presName="backgroundArrow" presStyleLbl="node1" presStyleIdx="0" presStyleCnt="1" custLinFactX="100000" custLinFactY="100000" custLinFactNeighborX="200000" custLinFactNeighborY="108115"/>
      <dgm:spPr/>
    </dgm:pt>
  </dgm:ptLst>
  <dgm:cxnLst>
    <dgm:cxn modelId="{BCBCEA16-8C2B-4378-9DDF-475ED78996A7}" type="presOf" srcId="{755366EF-ED2D-6B4C-A0C7-4AF0C4E95397}" destId="{3644D5D8-A134-BA47-9F68-4698F2D45E77}" srcOrd="0" destOrd="0" presId="urn:microsoft.com/office/officeart/2005/8/layout/hProcess3"/>
    <dgm:cxn modelId="{0938FE3A-574D-457F-8375-3119E9E1607F}" type="presParOf" srcId="{3644D5D8-A134-BA47-9F68-4698F2D45E77}" destId="{DB504427-B4AF-4F4E-9A13-1A1BD9F041DA}" srcOrd="0" destOrd="0" presId="urn:microsoft.com/office/officeart/2005/8/layout/hProcess3"/>
    <dgm:cxn modelId="{6B474CB6-0201-49D2-BA26-E47F9361F37E}" type="presParOf" srcId="{3644D5D8-A134-BA47-9F68-4698F2D45E77}" destId="{53A65E1F-DDC5-F04B-AAAB-AD28747806C3}" srcOrd="1" destOrd="0" presId="urn:microsoft.com/office/officeart/2005/8/layout/hProcess3"/>
    <dgm:cxn modelId="{8C87561E-1284-4D63-A645-753EE1BD9561}" type="presParOf" srcId="{53A65E1F-DDC5-F04B-AAAB-AD28747806C3}" destId="{C70F1DE3-C17C-C349-9721-02DD137E7F77}" srcOrd="0" destOrd="0" presId="urn:microsoft.com/office/officeart/2005/8/layout/hProcess3"/>
    <dgm:cxn modelId="{49268B1E-D6F8-4B69-95C3-A442ED6D53D5}" type="presParOf" srcId="{53A65E1F-DDC5-F04B-AAAB-AD28747806C3}" destId="{7D897F2A-1044-7E4B-BEBA-7F92A6C054A8}" srcOrd="1" destOrd="0" presId="urn:microsoft.com/office/officeart/2005/8/layout/hProcess3"/>
    <dgm:cxn modelId="{1C72A2C9-ED78-46FF-8E7B-CF0F44817918}" type="presParOf" srcId="{53A65E1F-DDC5-F04B-AAAB-AD28747806C3}" destId="{8FF280D9-7494-7344-B8C9-983F2F15CBA8}" srcOrd="2" destOrd="0" presId="urn:microsoft.com/office/officeart/2005/8/layout/hProcess3"/>
    <dgm:cxn modelId="{10ACFCDB-3E75-4BC0-A662-9B9F90868C9A}" type="presParOf" srcId="{53A65E1F-DDC5-F04B-AAAB-AD28747806C3}" destId="{70737871-C1FD-454B-B52F-4AE7E6C0A902}" srcOrd="3"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1C9B0D-3C24-C54A-9729-F3BD28CFB49E}"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A8189503-9CE0-D245-9638-3F1339B6F80D}">
      <dgm:prSet phldrT="[Text]" custT="1"/>
      <dgm:spPr>
        <a:solidFill>
          <a:schemeClr val="tx2"/>
        </a:solidFill>
      </dgm:spPr>
      <dgm:t>
        <a:bodyPr/>
        <a:lstStyle/>
        <a:p>
          <a:r>
            <a:rPr lang="en-US" sz="3200" b="0" i="0" dirty="0" smtClean="0">
              <a:solidFill>
                <a:schemeClr val="bg1"/>
              </a:solidFill>
              <a:latin typeface="Helvetica Neue Light"/>
              <a:cs typeface="Helvetica Neue Light"/>
            </a:rPr>
            <a:t>Research</a:t>
          </a:r>
          <a:endParaRPr lang="en-US" sz="3200" b="0" i="0" dirty="0">
            <a:solidFill>
              <a:schemeClr val="bg1"/>
            </a:solidFill>
            <a:latin typeface="Helvetica Neue Light"/>
            <a:cs typeface="Helvetica Neue Light"/>
          </a:endParaRPr>
        </a:p>
      </dgm:t>
    </dgm:pt>
    <dgm:pt modelId="{61D99BAD-F1A3-854F-9B80-9E3DD3BCB277}" type="parTrans" cxnId="{068B8321-34A9-1D49-A871-3C8E984C19EE}">
      <dgm:prSet/>
      <dgm:spPr/>
      <dgm:t>
        <a:bodyPr/>
        <a:lstStyle/>
        <a:p>
          <a:endParaRPr lang="en-US"/>
        </a:p>
      </dgm:t>
    </dgm:pt>
    <dgm:pt modelId="{AAA69B4E-7034-624A-A8BA-CC702F9F486C}" type="sibTrans" cxnId="{068B8321-34A9-1D49-A871-3C8E984C19EE}">
      <dgm:prSet/>
      <dgm:spPr/>
      <dgm:t>
        <a:bodyPr/>
        <a:lstStyle/>
        <a:p>
          <a:endParaRPr lang="en-US"/>
        </a:p>
      </dgm:t>
    </dgm:pt>
    <dgm:pt modelId="{9ABBB7F7-6131-A34F-BA7C-1F8F5F91D587}">
      <dgm:prSet phldrT="[Text]"/>
      <dgm:spPr/>
      <dgm:t>
        <a:bodyPr/>
        <a:lstStyle/>
        <a:p>
          <a:r>
            <a:rPr lang="en-US" b="0" i="0" dirty="0" smtClean="0">
              <a:latin typeface="Helvetica Neue Light"/>
              <a:cs typeface="Helvetica Neue Light"/>
            </a:rPr>
            <a:t>PT benefits everyone</a:t>
          </a:r>
          <a:endParaRPr lang="en-US" b="0" i="0" dirty="0">
            <a:latin typeface="Helvetica Neue Light"/>
            <a:cs typeface="Helvetica Neue Light"/>
          </a:endParaRPr>
        </a:p>
      </dgm:t>
    </dgm:pt>
    <dgm:pt modelId="{24BE31E6-4948-1B4E-95A6-E3CB228C1FDC}" type="parTrans" cxnId="{CEEF434B-96CC-6E4F-A0C8-10BAAF1BE31F}">
      <dgm:prSet/>
      <dgm:spPr/>
      <dgm:t>
        <a:bodyPr/>
        <a:lstStyle/>
        <a:p>
          <a:endParaRPr lang="en-US"/>
        </a:p>
      </dgm:t>
    </dgm:pt>
    <dgm:pt modelId="{22C8CDC9-5148-E442-B7C0-69DE91B62ED5}" type="sibTrans" cxnId="{CEEF434B-96CC-6E4F-A0C8-10BAAF1BE31F}">
      <dgm:prSet/>
      <dgm:spPr/>
      <dgm:t>
        <a:bodyPr/>
        <a:lstStyle/>
        <a:p>
          <a:endParaRPr lang="en-US"/>
        </a:p>
      </dgm:t>
    </dgm:pt>
    <dgm:pt modelId="{0E41FCC2-B254-C249-97EF-3532A383A49E}">
      <dgm:prSet phldrT="[Text]"/>
      <dgm:spPr/>
      <dgm:t>
        <a:bodyPr/>
        <a:lstStyle/>
        <a:p>
          <a:r>
            <a:rPr lang="en-US" b="0" i="0" dirty="0" smtClean="0">
              <a:latin typeface="Helvetica Neue Light"/>
              <a:cs typeface="Helvetica Neue Light"/>
            </a:rPr>
            <a:t>PT is vital to our community</a:t>
          </a:r>
          <a:endParaRPr lang="en-US" b="0" i="0" dirty="0">
            <a:latin typeface="Helvetica Neue Light"/>
            <a:cs typeface="Helvetica Neue Light"/>
          </a:endParaRPr>
        </a:p>
      </dgm:t>
    </dgm:pt>
    <dgm:pt modelId="{0B2EBB62-C304-B44A-8D5F-4FA43532BBE4}" type="parTrans" cxnId="{C6F33745-3605-C348-9793-D2B2728823F2}">
      <dgm:prSet/>
      <dgm:spPr/>
      <dgm:t>
        <a:bodyPr/>
        <a:lstStyle/>
        <a:p>
          <a:endParaRPr lang="en-US"/>
        </a:p>
      </dgm:t>
    </dgm:pt>
    <dgm:pt modelId="{B06C2E0A-1F1A-7243-B54F-6047FAE89AC9}" type="sibTrans" cxnId="{C6F33745-3605-C348-9793-D2B2728823F2}">
      <dgm:prSet/>
      <dgm:spPr/>
      <dgm:t>
        <a:bodyPr/>
        <a:lstStyle/>
        <a:p>
          <a:endParaRPr lang="en-US"/>
        </a:p>
      </dgm:t>
    </dgm:pt>
    <dgm:pt modelId="{5C77DC71-0159-9F46-8584-9B1C918685F8}">
      <dgm:prSet phldrT="[Text]" custT="1"/>
      <dgm:spPr/>
      <dgm:t>
        <a:bodyPr/>
        <a:lstStyle/>
        <a:p>
          <a:r>
            <a:rPr lang="en-US" sz="3200" b="0" i="0" dirty="0" smtClean="0">
              <a:latin typeface="Helvetica Neue Light"/>
              <a:cs typeface="Helvetica Neue Light"/>
            </a:rPr>
            <a:t>Brand</a:t>
          </a:r>
          <a:r>
            <a:rPr lang="en-US" sz="4600" dirty="0" smtClean="0"/>
            <a:t>	</a:t>
          </a:r>
          <a:endParaRPr lang="en-US" sz="4600" dirty="0"/>
        </a:p>
      </dgm:t>
    </dgm:pt>
    <dgm:pt modelId="{70A0ED3C-F2EF-4849-801E-5ADC415A13C1}" type="parTrans" cxnId="{FBC7CD0D-681B-7144-AEFA-FF1EC2913412}">
      <dgm:prSet/>
      <dgm:spPr/>
      <dgm:t>
        <a:bodyPr/>
        <a:lstStyle/>
        <a:p>
          <a:endParaRPr lang="en-US"/>
        </a:p>
      </dgm:t>
    </dgm:pt>
    <dgm:pt modelId="{90F0A96D-FE42-DC42-8A18-CCD23241686B}" type="sibTrans" cxnId="{FBC7CD0D-681B-7144-AEFA-FF1EC2913412}">
      <dgm:prSet/>
      <dgm:spPr/>
      <dgm:t>
        <a:bodyPr/>
        <a:lstStyle/>
        <a:p>
          <a:endParaRPr lang="en-US"/>
        </a:p>
      </dgm:t>
    </dgm:pt>
    <dgm:pt modelId="{DA0A321A-68E3-1F4F-9355-715791FCA827}">
      <dgm:prSet phldrT="[Text]"/>
      <dgm:spPr/>
      <dgm:t>
        <a:bodyPr/>
        <a:lstStyle/>
        <a:p>
          <a:r>
            <a:rPr lang="en-US" b="0" i="0" dirty="0" smtClean="0">
              <a:latin typeface="Helvetica Neue Light"/>
              <a:cs typeface="Helvetica Neue Light"/>
            </a:rPr>
            <a:t>Where PT goes, community grows</a:t>
          </a:r>
          <a:endParaRPr lang="en-US" b="0" i="0" dirty="0">
            <a:latin typeface="Helvetica Neue Light"/>
            <a:cs typeface="Helvetica Neue Light"/>
          </a:endParaRPr>
        </a:p>
      </dgm:t>
    </dgm:pt>
    <dgm:pt modelId="{197E1AC5-E3A1-2A4D-AFA2-27A9D5008B74}" type="parTrans" cxnId="{743E810E-32AC-134E-B6CC-083497715FBE}">
      <dgm:prSet/>
      <dgm:spPr/>
      <dgm:t>
        <a:bodyPr/>
        <a:lstStyle/>
        <a:p>
          <a:endParaRPr lang="en-US"/>
        </a:p>
      </dgm:t>
    </dgm:pt>
    <dgm:pt modelId="{B30A614E-4EE8-6342-BB26-688489FF1704}" type="sibTrans" cxnId="{743E810E-32AC-134E-B6CC-083497715FBE}">
      <dgm:prSet/>
      <dgm:spPr/>
      <dgm:t>
        <a:bodyPr/>
        <a:lstStyle/>
        <a:p>
          <a:endParaRPr lang="en-US"/>
        </a:p>
      </dgm:t>
    </dgm:pt>
    <dgm:pt modelId="{E65A1078-C7F8-6846-BED7-94DF4388A89A}">
      <dgm:prSet phldrT="[Text]"/>
      <dgm:spPr/>
      <dgm:t>
        <a:bodyPr/>
        <a:lstStyle/>
        <a:p>
          <a:r>
            <a:rPr lang="en-US" b="0" i="0" dirty="0" smtClean="0">
              <a:latin typeface="Helvetica Neue Light"/>
              <a:cs typeface="Helvetica Neue Light"/>
            </a:rPr>
            <a:t>Allows modern communities to move forward</a:t>
          </a:r>
          <a:endParaRPr lang="en-US" b="0" i="0" dirty="0">
            <a:latin typeface="Helvetica Neue Light"/>
            <a:cs typeface="Helvetica Neue Light"/>
          </a:endParaRPr>
        </a:p>
      </dgm:t>
    </dgm:pt>
    <dgm:pt modelId="{0CB50D65-3B23-A442-B586-FFB657A4D059}" type="parTrans" cxnId="{499EC8BB-B811-F742-9E25-E6AF151607B5}">
      <dgm:prSet/>
      <dgm:spPr/>
      <dgm:t>
        <a:bodyPr/>
        <a:lstStyle/>
        <a:p>
          <a:endParaRPr lang="en-US"/>
        </a:p>
      </dgm:t>
    </dgm:pt>
    <dgm:pt modelId="{2220C29B-3C08-BB4F-9778-48B70234C156}" type="sibTrans" cxnId="{499EC8BB-B811-F742-9E25-E6AF151607B5}">
      <dgm:prSet/>
      <dgm:spPr/>
      <dgm:t>
        <a:bodyPr/>
        <a:lstStyle/>
        <a:p>
          <a:endParaRPr lang="en-US"/>
        </a:p>
      </dgm:t>
    </dgm:pt>
    <dgm:pt modelId="{6CB9036F-657D-1C45-AFE5-9052722C5C11}">
      <dgm:prSet phldrT="[Text]" custT="1"/>
      <dgm:spPr/>
      <dgm:t>
        <a:bodyPr/>
        <a:lstStyle/>
        <a:p>
          <a:r>
            <a:rPr lang="en-US" sz="2800" b="0" i="0" dirty="0" smtClean="0">
              <a:latin typeface="Helvetica Neue Light"/>
              <a:cs typeface="Helvetica Neue Light"/>
            </a:rPr>
            <a:t>Advocacy</a:t>
          </a:r>
          <a:endParaRPr lang="en-US" sz="2800" b="0" i="0" dirty="0">
            <a:latin typeface="Helvetica Neue Light"/>
            <a:cs typeface="Helvetica Neue Light"/>
          </a:endParaRPr>
        </a:p>
      </dgm:t>
    </dgm:pt>
    <dgm:pt modelId="{59573D1D-F6C0-454A-8F90-DAC911438FE5}" type="parTrans" cxnId="{30DFC52B-0A9F-6249-AF0B-134831572756}">
      <dgm:prSet/>
      <dgm:spPr/>
      <dgm:t>
        <a:bodyPr/>
        <a:lstStyle/>
        <a:p>
          <a:endParaRPr lang="en-US"/>
        </a:p>
      </dgm:t>
    </dgm:pt>
    <dgm:pt modelId="{9B31D8C0-1C42-B047-84EA-00F61864DA81}" type="sibTrans" cxnId="{30DFC52B-0A9F-6249-AF0B-134831572756}">
      <dgm:prSet/>
      <dgm:spPr/>
      <dgm:t>
        <a:bodyPr/>
        <a:lstStyle/>
        <a:p>
          <a:endParaRPr lang="en-US"/>
        </a:p>
      </dgm:t>
    </dgm:pt>
    <dgm:pt modelId="{38D2D5EC-0754-274C-893B-F2481EA9F2A5}">
      <dgm:prSet phldrT="[Text]"/>
      <dgm:spPr/>
      <dgm:t>
        <a:bodyPr/>
        <a:lstStyle/>
        <a:p>
          <a:r>
            <a:rPr lang="en-US" b="0" i="0" dirty="0" smtClean="0">
              <a:latin typeface="Helvetica Neue Light"/>
              <a:cs typeface="Helvetica Neue Light"/>
            </a:rPr>
            <a:t>PT is vital to communities</a:t>
          </a:r>
          <a:endParaRPr lang="en-US" b="0" i="0" dirty="0">
            <a:latin typeface="Helvetica Neue Light"/>
            <a:cs typeface="Helvetica Neue Light"/>
          </a:endParaRPr>
        </a:p>
      </dgm:t>
    </dgm:pt>
    <dgm:pt modelId="{5C93C7E4-B54D-0F41-909C-505473BC804A}" type="parTrans" cxnId="{88C2B219-C115-B54D-9267-88EC059BECF2}">
      <dgm:prSet/>
      <dgm:spPr/>
      <dgm:t>
        <a:bodyPr/>
        <a:lstStyle/>
        <a:p>
          <a:endParaRPr lang="en-US"/>
        </a:p>
      </dgm:t>
    </dgm:pt>
    <dgm:pt modelId="{EFE6E3A5-833A-D044-B714-F9E0A9F1A4DD}" type="sibTrans" cxnId="{88C2B219-C115-B54D-9267-88EC059BECF2}">
      <dgm:prSet/>
      <dgm:spPr/>
      <dgm:t>
        <a:bodyPr/>
        <a:lstStyle/>
        <a:p>
          <a:endParaRPr lang="en-US"/>
        </a:p>
      </dgm:t>
    </dgm:pt>
    <dgm:pt modelId="{1E06A912-322D-744C-853C-2B4CD08CD2E6}">
      <dgm:prSet phldrT="[Text]"/>
      <dgm:spPr/>
      <dgm:t>
        <a:bodyPr/>
        <a:lstStyle/>
        <a:p>
          <a:r>
            <a:rPr lang="en-US" b="0" i="0" dirty="0" smtClean="0">
              <a:latin typeface="Helvetica Neue Light"/>
              <a:cs typeface="Helvetica Neue Light"/>
            </a:rPr>
            <a:t>Economic benefits</a:t>
          </a:r>
          <a:endParaRPr lang="en-US" b="0" i="0" dirty="0">
            <a:latin typeface="Helvetica Neue Light"/>
            <a:cs typeface="Helvetica Neue Light"/>
          </a:endParaRPr>
        </a:p>
      </dgm:t>
    </dgm:pt>
    <dgm:pt modelId="{2E061105-63EB-8542-9A6A-E93E74258EDC}" type="parTrans" cxnId="{D15FDBA6-153A-3247-9F2F-CB08FFD4083E}">
      <dgm:prSet/>
      <dgm:spPr/>
      <dgm:t>
        <a:bodyPr/>
        <a:lstStyle/>
        <a:p>
          <a:endParaRPr lang="en-US"/>
        </a:p>
      </dgm:t>
    </dgm:pt>
    <dgm:pt modelId="{E7630F9F-ED34-2A45-B1EC-9BAF8BFA71E4}" type="sibTrans" cxnId="{D15FDBA6-153A-3247-9F2F-CB08FFD4083E}">
      <dgm:prSet/>
      <dgm:spPr/>
      <dgm:t>
        <a:bodyPr/>
        <a:lstStyle/>
        <a:p>
          <a:endParaRPr lang="en-US"/>
        </a:p>
      </dgm:t>
    </dgm:pt>
    <dgm:pt modelId="{2C745FA9-9342-A642-AEC6-762B1FD0D6F2}">
      <dgm:prSet phldrT="[Text]"/>
      <dgm:spPr/>
      <dgm:t>
        <a:bodyPr/>
        <a:lstStyle/>
        <a:p>
          <a:r>
            <a:rPr lang="en-US" b="0" i="0" dirty="0" smtClean="0">
              <a:latin typeface="Helvetica Neue Light"/>
              <a:cs typeface="Helvetica Neue Light"/>
            </a:rPr>
            <a:t>Local Systems</a:t>
          </a:r>
          <a:endParaRPr lang="en-US" b="0" i="0" dirty="0">
            <a:latin typeface="Helvetica Neue Light"/>
            <a:cs typeface="Helvetica Neue Light"/>
          </a:endParaRPr>
        </a:p>
      </dgm:t>
    </dgm:pt>
    <dgm:pt modelId="{2D592E0E-647B-8D4E-A725-B40D74F8B65E}" type="parTrans" cxnId="{48B3361E-C31A-7040-9DC3-3DEF28EF579E}">
      <dgm:prSet/>
      <dgm:spPr/>
      <dgm:t>
        <a:bodyPr/>
        <a:lstStyle/>
        <a:p>
          <a:endParaRPr lang="en-US"/>
        </a:p>
      </dgm:t>
    </dgm:pt>
    <dgm:pt modelId="{D1ADB4E3-09B0-B244-BB66-980135B1DA28}" type="sibTrans" cxnId="{48B3361E-C31A-7040-9DC3-3DEF28EF579E}">
      <dgm:prSet/>
      <dgm:spPr/>
      <dgm:t>
        <a:bodyPr/>
        <a:lstStyle/>
        <a:p>
          <a:endParaRPr lang="en-US"/>
        </a:p>
      </dgm:t>
    </dgm:pt>
    <dgm:pt modelId="{AEC74A79-6910-EC4F-93D0-045C10D123DB}">
      <dgm:prSet phldrT="[Text]"/>
      <dgm:spPr/>
      <dgm:t>
        <a:bodyPr/>
        <a:lstStyle/>
        <a:p>
          <a:r>
            <a:rPr lang="en-US" b="0" i="0" dirty="0" smtClean="0">
              <a:latin typeface="Helvetica Neue Light"/>
              <a:cs typeface="Helvetica Neue Light"/>
            </a:rPr>
            <a:t>Our local system is vital to the growth of our community</a:t>
          </a:r>
          <a:endParaRPr lang="en-US" b="0" i="0" dirty="0">
            <a:latin typeface="Helvetica Neue Light"/>
            <a:cs typeface="Helvetica Neue Light"/>
          </a:endParaRPr>
        </a:p>
      </dgm:t>
    </dgm:pt>
    <dgm:pt modelId="{335D32EE-B139-1444-A5BF-B88B3E02E977}" type="parTrans" cxnId="{1D94F863-CA4D-4540-94A7-1043C98E41B0}">
      <dgm:prSet/>
      <dgm:spPr/>
      <dgm:t>
        <a:bodyPr/>
        <a:lstStyle/>
        <a:p>
          <a:endParaRPr lang="en-US"/>
        </a:p>
      </dgm:t>
    </dgm:pt>
    <dgm:pt modelId="{C74C5059-9CAE-2948-ADD1-443A5EE21BC4}" type="sibTrans" cxnId="{1D94F863-CA4D-4540-94A7-1043C98E41B0}">
      <dgm:prSet/>
      <dgm:spPr/>
      <dgm:t>
        <a:bodyPr/>
        <a:lstStyle/>
        <a:p>
          <a:endParaRPr lang="en-US"/>
        </a:p>
      </dgm:t>
    </dgm:pt>
    <dgm:pt modelId="{F3280807-2E31-3F4A-8198-446C7A5BFF81}">
      <dgm:prSet phldrT="[Text]"/>
      <dgm:spPr/>
      <dgm:t>
        <a:bodyPr/>
        <a:lstStyle/>
        <a:p>
          <a:r>
            <a:rPr lang="en-US" b="0" i="0" dirty="0" smtClean="0">
              <a:latin typeface="Helvetica Neue Light"/>
              <a:cs typeface="Helvetica Neue Light"/>
            </a:rPr>
            <a:t>Local economic benefits</a:t>
          </a:r>
          <a:endParaRPr lang="en-US" b="0" i="0" dirty="0">
            <a:latin typeface="Helvetica Neue Light"/>
            <a:cs typeface="Helvetica Neue Light"/>
          </a:endParaRPr>
        </a:p>
      </dgm:t>
    </dgm:pt>
    <dgm:pt modelId="{EAD61774-9A05-8947-8313-5F94DEE1405E}" type="parTrans" cxnId="{55CC8488-97DC-E640-9FC2-E8FD93103D70}">
      <dgm:prSet/>
      <dgm:spPr/>
      <dgm:t>
        <a:bodyPr/>
        <a:lstStyle/>
        <a:p>
          <a:endParaRPr lang="en-US"/>
        </a:p>
      </dgm:t>
    </dgm:pt>
    <dgm:pt modelId="{B4129C13-EB42-B645-9D64-F7F3ED4C07AC}" type="sibTrans" cxnId="{55CC8488-97DC-E640-9FC2-E8FD93103D70}">
      <dgm:prSet/>
      <dgm:spPr/>
      <dgm:t>
        <a:bodyPr/>
        <a:lstStyle/>
        <a:p>
          <a:endParaRPr lang="en-US"/>
        </a:p>
      </dgm:t>
    </dgm:pt>
    <dgm:pt modelId="{6550200E-6E4E-C541-9A1C-6970D0A50C5C}" type="pres">
      <dgm:prSet presAssocID="{5E1C9B0D-3C24-C54A-9729-F3BD28CFB49E}" presName="theList" presStyleCnt="0">
        <dgm:presLayoutVars>
          <dgm:dir/>
          <dgm:animLvl val="lvl"/>
          <dgm:resizeHandles val="exact"/>
        </dgm:presLayoutVars>
      </dgm:prSet>
      <dgm:spPr/>
      <dgm:t>
        <a:bodyPr/>
        <a:lstStyle/>
        <a:p>
          <a:endParaRPr lang="en-US"/>
        </a:p>
      </dgm:t>
    </dgm:pt>
    <dgm:pt modelId="{8DD4FC86-0B64-9E48-97CA-A874281B4515}" type="pres">
      <dgm:prSet presAssocID="{A8189503-9CE0-D245-9638-3F1339B6F80D}" presName="compNode" presStyleCnt="0"/>
      <dgm:spPr/>
      <dgm:t>
        <a:bodyPr/>
        <a:lstStyle/>
        <a:p>
          <a:endParaRPr lang="en-US"/>
        </a:p>
      </dgm:t>
    </dgm:pt>
    <dgm:pt modelId="{DD6692E3-F815-D547-9809-54AA4C9A6870}" type="pres">
      <dgm:prSet presAssocID="{A8189503-9CE0-D245-9638-3F1339B6F80D}" presName="aNode" presStyleLbl="bgShp" presStyleIdx="0" presStyleCnt="4"/>
      <dgm:spPr/>
      <dgm:t>
        <a:bodyPr/>
        <a:lstStyle/>
        <a:p>
          <a:endParaRPr lang="en-US"/>
        </a:p>
      </dgm:t>
    </dgm:pt>
    <dgm:pt modelId="{64903BFE-DC69-7B49-B8E1-A5DBAFF2A0AE}" type="pres">
      <dgm:prSet presAssocID="{A8189503-9CE0-D245-9638-3F1339B6F80D}" presName="textNode" presStyleLbl="bgShp" presStyleIdx="0" presStyleCnt="4"/>
      <dgm:spPr/>
      <dgm:t>
        <a:bodyPr/>
        <a:lstStyle/>
        <a:p>
          <a:endParaRPr lang="en-US"/>
        </a:p>
      </dgm:t>
    </dgm:pt>
    <dgm:pt modelId="{49DCC3FA-485E-734E-8CE0-C8B25AC8AA3F}" type="pres">
      <dgm:prSet presAssocID="{A8189503-9CE0-D245-9638-3F1339B6F80D}" presName="compChildNode" presStyleCnt="0"/>
      <dgm:spPr/>
      <dgm:t>
        <a:bodyPr/>
        <a:lstStyle/>
        <a:p>
          <a:endParaRPr lang="en-US"/>
        </a:p>
      </dgm:t>
    </dgm:pt>
    <dgm:pt modelId="{073BD959-2EC1-134B-B982-316F146258C1}" type="pres">
      <dgm:prSet presAssocID="{A8189503-9CE0-D245-9638-3F1339B6F80D}" presName="theInnerList" presStyleCnt="0"/>
      <dgm:spPr/>
      <dgm:t>
        <a:bodyPr/>
        <a:lstStyle/>
        <a:p>
          <a:endParaRPr lang="en-US"/>
        </a:p>
      </dgm:t>
    </dgm:pt>
    <dgm:pt modelId="{042C9578-A744-D140-AE4C-59A62752C098}" type="pres">
      <dgm:prSet presAssocID="{9ABBB7F7-6131-A34F-BA7C-1F8F5F91D587}" presName="childNode" presStyleLbl="node1" presStyleIdx="0" presStyleCnt="8">
        <dgm:presLayoutVars>
          <dgm:bulletEnabled val="1"/>
        </dgm:presLayoutVars>
      </dgm:prSet>
      <dgm:spPr/>
      <dgm:t>
        <a:bodyPr/>
        <a:lstStyle/>
        <a:p>
          <a:endParaRPr lang="en-US"/>
        </a:p>
      </dgm:t>
    </dgm:pt>
    <dgm:pt modelId="{F28E5D75-4CED-C646-8813-20EE78E2D0E3}" type="pres">
      <dgm:prSet presAssocID="{9ABBB7F7-6131-A34F-BA7C-1F8F5F91D587}" presName="aSpace2" presStyleCnt="0"/>
      <dgm:spPr/>
      <dgm:t>
        <a:bodyPr/>
        <a:lstStyle/>
        <a:p>
          <a:endParaRPr lang="en-US"/>
        </a:p>
      </dgm:t>
    </dgm:pt>
    <dgm:pt modelId="{582539C3-49B9-C342-8D38-051B1A17CD2A}" type="pres">
      <dgm:prSet presAssocID="{0E41FCC2-B254-C249-97EF-3532A383A49E}" presName="childNode" presStyleLbl="node1" presStyleIdx="1" presStyleCnt="8">
        <dgm:presLayoutVars>
          <dgm:bulletEnabled val="1"/>
        </dgm:presLayoutVars>
      </dgm:prSet>
      <dgm:spPr/>
      <dgm:t>
        <a:bodyPr/>
        <a:lstStyle/>
        <a:p>
          <a:endParaRPr lang="en-US"/>
        </a:p>
      </dgm:t>
    </dgm:pt>
    <dgm:pt modelId="{6C7E60FD-BEF9-E64D-8975-3A1A7E2132A7}" type="pres">
      <dgm:prSet presAssocID="{A8189503-9CE0-D245-9638-3F1339B6F80D}" presName="aSpace" presStyleCnt="0"/>
      <dgm:spPr/>
      <dgm:t>
        <a:bodyPr/>
        <a:lstStyle/>
        <a:p>
          <a:endParaRPr lang="en-US"/>
        </a:p>
      </dgm:t>
    </dgm:pt>
    <dgm:pt modelId="{84CD4DB7-3E72-4247-BC8C-3512665A0413}" type="pres">
      <dgm:prSet presAssocID="{5C77DC71-0159-9F46-8584-9B1C918685F8}" presName="compNode" presStyleCnt="0"/>
      <dgm:spPr/>
      <dgm:t>
        <a:bodyPr/>
        <a:lstStyle/>
        <a:p>
          <a:endParaRPr lang="en-US"/>
        </a:p>
      </dgm:t>
    </dgm:pt>
    <dgm:pt modelId="{0D666548-7EF5-4F42-AFB5-CAA7A0D76CCA}" type="pres">
      <dgm:prSet presAssocID="{5C77DC71-0159-9F46-8584-9B1C918685F8}" presName="aNode" presStyleLbl="bgShp" presStyleIdx="1" presStyleCnt="4"/>
      <dgm:spPr/>
      <dgm:t>
        <a:bodyPr/>
        <a:lstStyle/>
        <a:p>
          <a:endParaRPr lang="en-US"/>
        </a:p>
      </dgm:t>
    </dgm:pt>
    <dgm:pt modelId="{49025EAB-525D-AF45-A4FE-AD78FD6D2D02}" type="pres">
      <dgm:prSet presAssocID="{5C77DC71-0159-9F46-8584-9B1C918685F8}" presName="textNode" presStyleLbl="bgShp" presStyleIdx="1" presStyleCnt="4"/>
      <dgm:spPr/>
      <dgm:t>
        <a:bodyPr/>
        <a:lstStyle/>
        <a:p>
          <a:endParaRPr lang="en-US"/>
        </a:p>
      </dgm:t>
    </dgm:pt>
    <dgm:pt modelId="{B20B0BE9-C0D5-6846-A91A-667AA782DD00}" type="pres">
      <dgm:prSet presAssocID="{5C77DC71-0159-9F46-8584-9B1C918685F8}" presName="compChildNode" presStyleCnt="0"/>
      <dgm:spPr/>
      <dgm:t>
        <a:bodyPr/>
        <a:lstStyle/>
        <a:p>
          <a:endParaRPr lang="en-US"/>
        </a:p>
      </dgm:t>
    </dgm:pt>
    <dgm:pt modelId="{75BDCF76-44C2-0241-ACE2-9D43518737B6}" type="pres">
      <dgm:prSet presAssocID="{5C77DC71-0159-9F46-8584-9B1C918685F8}" presName="theInnerList" presStyleCnt="0"/>
      <dgm:spPr/>
      <dgm:t>
        <a:bodyPr/>
        <a:lstStyle/>
        <a:p>
          <a:endParaRPr lang="en-US"/>
        </a:p>
      </dgm:t>
    </dgm:pt>
    <dgm:pt modelId="{572B57A5-4BDB-D041-981E-D38ED5AFE017}" type="pres">
      <dgm:prSet presAssocID="{DA0A321A-68E3-1F4F-9355-715791FCA827}" presName="childNode" presStyleLbl="node1" presStyleIdx="2" presStyleCnt="8">
        <dgm:presLayoutVars>
          <dgm:bulletEnabled val="1"/>
        </dgm:presLayoutVars>
      </dgm:prSet>
      <dgm:spPr/>
      <dgm:t>
        <a:bodyPr/>
        <a:lstStyle/>
        <a:p>
          <a:endParaRPr lang="en-US"/>
        </a:p>
      </dgm:t>
    </dgm:pt>
    <dgm:pt modelId="{54BF60C3-85C8-704E-8463-7F6562D7AD53}" type="pres">
      <dgm:prSet presAssocID="{DA0A321A-68E3-1F4F-9355-715791FCA827}" presName="aSpace2" presStyleCnt="0"/>
      <dgm:spPr/>
      <dgm:t>
        <a:bodyPr/>
        <a:lstStyle/>
        <a:p>
          <a:endParaRPr lang="en-US"/>
        </a:p>
      </dgm:t>
    </dgm:pt>
    <dgm:pt modelId="{80E1C392-78ED-7744-B048-6D22101E8923}" type="pres">
      <dgm:prSet presAssocID="{E65A1078-C7F8-6846-BED7-94DF4388A89A}" presName="childNode" presStyleLbl="node1" presStyleIdx="3" presStyleCnt="8">
        <dgm:presLayoutVars>
          <dgm:bulletEnabled val="1"/>
        </dgm:presLayoutVars>
      </dgm:prSet>
      <dgm:spPr/>
      <dgm:t>
        <a:bodyPr/>
        <a:lstStyle/>
        <a:p>
          <a:endParaRPr lang="en-US"/>
        </a:p>
      </dgm:t>
    </dgm:pt>
    <dgm:pt modelId="{62F059CF-09EF-D343-B007-12168C2E1F15}" type="pres">
      <dgm:prSet presAssocID="{5C77DC71-0159-9F46-8584-9B1C918685F8}" presName="aSpace" presStyleCnt="0"/>
      <dgm:spPr/>
      <dgm:t>
        <a:bodyPr/>
        <a:lstStyle/>
        <a:p>
          <a:endParaRPr lang="en-US"/>
        </a:p>
      </dgm:t>
    </dgm:pt>
    <dgm:pt modelId="{E9A2FA07-FE60-2F4D-A203-A66ED5DD7F64}" type="pres">
      <dgm:prSet presAssocID="{2C745FA9-9342-A642-AEC6-762B1FD0D6F2}" presName="compNode" presStyleCnt="0"/>
      <dgm:spPr/>
    </dgm:pt>
    <dgm:pt modelId="{EF5EF48A-253F-F941-836E-176EF0076AB8}" type="pres">
      <dgm:prSet presAssocID="{2C745FA9-9342-A642-AEC6-762B1FD0D6F2}" presName="aNode" presStyleLbl="bgShp" presStyleIdx="2" presStyleCnt="4"/>
      <dgm:spPr/>
      <dgm:t>
        <a:bodyPr/>
        <a:lstStyle/>
        <a:p>
          <a:endParaRPr lang="en-US"/>
        </a:p>
      </dgm:t>
    </dgm:pt>
    <dgm:pt modelId="{51D5F1E8-32D7-0240-B8C6-6E5EB9E11B3E}" type="pres">
      <dgm:prSet presAssocID="{2C745FA9-9342-A642-AEC6-762B1FD0D6F2}" presName="textNode" presStyleLbl="bgShp" presStyleIdx="2" presStyleCnt="4"/>
      <dgm:spPr/>
      <dgm:t>
        <a:bodyPr/>
        <a:lstStyle/>
        <a:p>
          <a:endParaRPr lang="en-US"/>
        </a:p>
      </dgm:t>
    </dgm:pt>
    <dgm:pt modelId="{87606D22-7FE0-664B-9693-BAC39BC745D8}" type="pres">
      <dgm:prSet presAssocID="{2C745FA9-9342-A642-AEC6-762B1FD0D6F2}" presName="compChildNode" presStyleCnt="0"/>
      <dgm:spPr/>
    </dgm:pt>
    <dgm:pt modelId="{49AD4D7C-72BD-A74A-880B-643D16C3952E}" type="pres">
      <dgm:prSet presAssocID="{2C745FA9-9342-A642-AEC6-762B1FD0D6F2}" presName="theInnerList" presStyleCnt="0"/>
      <dgm:spPr/>
    </dgm:pt>
    <dgm:pt modelId="{F6161305-02D0-B644-B0AD-AA61B4682EED}" type="pres">
      <dgm:prSet presAssocID="{AEC74A79-6910-EC4F-93D0-045C10D123DB}" presName="childNode" presStyleLbl="node1" presStyleIdx="4" presStyleCnt="8">
        <dgm:presLayoutVars>
          <dgm:bulletEnabled val="1"/>
        </dgm:presLayoutVars>
      </dgm:prSet>
      <dgm:spPr/>
      <dgm:t>
        <a:bodyPr/>
        <a:lstStyle/>
        <a:p>
          <a:endParaRPr lang="en-US"/>
        </a:p>
      </dgm:t>
    </dgm:pt>
    <dgm:pt modelId="{FF3D647C-E06A-004F-B75A-84765C18151B}" type="pres">
      <dgm:prSet presAssocID="{AEC74A79-6910-EC4F-93D0-045C10D123DB}" presName="aSpace2" presStyleCnt="0"/>
      <dgm:spPr/>
    </dgm:pt>
    <dgm:pt modelId="{E3D07B64-0657-D045-9F87-7F673E3DE843}" type="pres">
      <dgm:prSet presAssocID="{F3280807-2E31-3F4A-8198-446C7A5BFF81}" presName="childNode" presStyleLbl="node1" presStyleIdx="5" presStyleCnt="8">
        <dgm:presLayoutVars>
          <dgm:bulletEnabled val="1"/>
        </dgm:presLayoutVars>
      </dgm:prSet>
      <dgm:spPr/>
      <dgm:t>
        <a:bodyPr/>
        <a:lstStyle/>
        <a:p>
          <a:endParaRPr lang="en-US"/>
        </a:p>
      </dgm:t>
    </dgm:pt>
    <dgm:pt modelId="{B187C4C4-386A-B84E-9E05-2D1A22602BC1}" type="pres">
      <dgm:prSet presAssocID="{2C745FA9-9342-A642-AEC6-762B1FD0D6F2}" presName="aSpace" presStyleCnt="0"/>
      <dgm:spPr/>
    </dgm:pt>
    <dgm:pt modelId="{EE5BE441-F241-8748-A7F2-46DAECD49304}" type="pres">
      <dgm:prSet presAssocID="{6CB9036F-657D-1C45-AFE5-9052722C5C11}" presName="compNode" presStyleCnt="0"/>
      <dgm:spPr/>
      <dgm:t>
        <a:bodyPr/>
        <a:lstStyle/>
        <a:p>
          <a:endParaRPr lang="en-US"/>
        </a:p>
      </dgm:t>
    </dgm:pt>
    <dgm:pt modelId="{0FE50F28-9800-D44B-97C1-B4B7A1E1900B}" type="pres">
      <dgm:prSet presAssocID="{6CB9036F-657D-1C45-AFE5-9052722C5C11}" presName="aNode" presStyleLbl="bgShp" presStyleIdx="3" presStyleCnt="4"/>
      <dgm:spPr/>
      <dgm:t>
        <a:bodyPr/>
        <a:lstStyle/>
        <a:p>
          <a:endParaRPr lang="en-US"/>
        </a:p>
      </dgm:t>
    </dgm:pt>
    <dgm:pt modelId="{BAEE13E9-AAC2-1042-A0C7-1C05F8751803}" type="pres">
      <dgm:prSet presAssocID="{6CB9036F-657D-1C45-AFE5-9052722C5C11}" presName="textNode" presStyleLbl="bgShp" presStyleIdx="3" presStyleCnt="4"/>
      <dgm:spPr/>
      <dgm:t>
        <a:bodyPr/>
        <a:lstStyle/>
        <a:p>
          <a:endParaRPr lang="en-US"/>
        </a:p>
      </dgm:t>
    </dgm:pt>
    <dgm:pt modelId="{480AA697-D625-774A-9B21-1D036B4B44A7}" type="pres">
      <dgm:prSet presAssocID="{6CB9036F-657D-1C45-AFE5-9052722C5C11}" presName="compChildNode" presStyleCnt="0"/>
      <dgm:spPr/>
      <dgm:t>
        <a:bodyPr/>
        <a:lstStyle/>
        <a:p>
          <a:endParaRPr lang="en-US"/>
        </a:p>
      </dgm:t>
    </dgm:pt>
    <dgm:pt modelId="{8F43293E-3517-5746-A2F1-24F4E5358717}" type="pres">
      <dgm:prSet presAssocID="{6CB9036F-657D-1C45-AFE5-9052722C5C11}" presName="theInnerList" presStyleCnt="0"/>
      <dgm:spPr/>
      <dgm:t>
        <a:bodyPr/>
        <a:lstStyle/>
        <a:p>
          <a:endParaRPr lang="en-US"/>
        </a:p>
      </dgm:t>
    </dgm:pt>
    <dgm:pt modelId="{8ED4F173-5E36-2F4D-A5B1-4E9AA027ED6D}" type="pres">
      <dgm:prSet presAssocID="{38D2D5EC-0754-274C-893B-F2481EA9F2A5}" presName="childNode" presStyleLbl="node1" presStyleIdx="6" presStyleCnt="8">
        <dgm:presLayoutVars>
          <dgm:bulletEnabled val="1"/>
        </dgm:presLayoutVars>
      </dgm:prSet>
      <dgm:spPr/>
      <dgm:t>
        <a:bodyPr/>
        <a:lstStyle/>
        <a:p>
          <a:endParaRPr lang="en-US"/>
        </a:p>
      </dgm:t>
    </dgm:pt>
    <dgm:pt modelId="{6B09DD5F-E588-3F4D-8766-0DE05A229450}" type="pres">
      <dgm:prSet presAssocID="{38D2D5EC-0754-274C-893B-F2481EA9F2A5}" presName="aSpace2" presStyleCnt="0"/>
      <dgm:spPr/>
      <dgm:t>
        <a:bodyPr/>
        <a:lstStyle/>
        <a:p>
          <a:endParaRPr lang="en-US"/>
        </a:p>
      </dgm:t>
    </dgm:pt>
    <dgm:pt modelId="{D4635B9C-C7C4-9E44-A382-EC0C056E1C27}" type="pres">
      <dgm:prSet presAssocID="{1E06A912-322D-744C-853C-2B4CD08CD2E6}" presName="childNode" presStyleLbl="node1" presStyleIdx="7" presStyleCnt="8">
        <dgm:presLayoutVars>
          <dgm:bulletEnabled val="1"/>
        </dgm:presLayoutVars>
      </dgm:prSet>
      <dgm:spPr/>
      <dgm:t>
        <a:bodyPr/>
        <a:lstStyle/>
        <a:p>
          <a:endParaRPr lang="en-US"/>
        </a:p>
      </dgm:t>
    </dgm:pt>
  </dgm:ptLst>
  <dgm:cxnLst>
    <dgm:cxn modelId="{29021109-A5C0-4094-B4E5-C006D8E5396A}" type="presOf" srcId="{A8189503-9CE0-D245-9638-3F1339B6F80D}" destId="{64903BFE-DC69-7B49-B8E1-A5DBAFF2A0AE}" srcOrd="1" destOrd="0" presId="urn:microsoft.com/office/officeart/2005/8/layout/lProcess2"/>
    <dgm:cxn modelId="{CEEF434B-96CC-6E4F-A0C8-10BAAF1BE31F}" srcId="{A8189503-9CE0-D245-9638-3F1339B6F80D}" destId="{9ABBB7F7-6131-A34F-BA7C-1F8F5F91D587}" srcOrd="0" destOrd="0" parTransId="{24BE31E6-4948-1B4E-95A6-E3CB228C1FDC}" sibTransId="{22C8CDC9-5148-E442-B7C0-69DE91B62ED5}"/>
    <dgm:cxn modelId="{8BB7E8A0-4EA3-4C86-A714-9F8D06B48BC6}" type="presOf" srcId="{A8189503-9CE0-D245-9638-3F1339B6F80D}" destId="{DD6692E3-F815-D547-9809-54AA4C9A6870}" srcOrd="0" destOrd="0" presId="urn:microsoft.com/office/officeart/2005/8/layout/lProcess2"/>
    <dgm:cxn modelId="{499EC8BB-B811-F742-9E25-E6AF151607B5}" srcId="{5C77DC71-0159-9F46-8584-9B1C918685F8}" destId="{E65A1078-C7F8-6846-BED7-94DF4388A89A}" srcOrd="1" destOrd="0" parTransId="{0CB50D65-3B23-A442-B586-FFB657A4D059}" sibTransId="{2220C29B-3C08-BB4F-9778-48B70234C156}"/>
    <dgm:cxn modelId="{DFC7EEA8-A8FE-4F95-A719-106E4B41DFDF}" type="presOf" srcId="{E65A1078-C7F8-6846-BED7-94DF4388A89A}" destId="{80E1C392-78ED-7744-B048-6D22101E8923}" srcOrd="0" destOrd="0" presId="urn:microsoft.com/office/officeart/2005/8/layout/lProcess2"/>
    <dgm:cxn modelId="{AD367382-2C45-4E69-BB10-DBB5B3B0310B}" type="presOf" srcId="{38D2D5EC-0754-274C-893B-F2481EA9F2A5}" destId="{8ED4F173-5E36-2F4D-A5B1-4E9AA027ED6D}" srcOrd="0" destOrd="0" presId="urn:microsoft.com/office/officeart/2005/8/layout/lProcess2"/>
    <dgm:cxn modelId="{DA9C1463-88EC-4663-AD2F-F0D8A5B15650}" type="presOf" srcId="{0E41FCC2-B254-C249-97EF-3532A383A49E}" destId="{582539C3-49B9-C342-8D38-051B1A17CD2A}" srcOrd="0" destOrd="0" presId="urn:microsoft.com/office/officeart/2005/8/layout/lProcess2"/>
    <dgm:cxn modelId="{38738788-57FD-4852-B446-2246A4E666FB}" type="presOf" srcId="{2C745FA9-9342-A642-AEC6-762B1FD0D6F2}" destId="{EF5EF48A-253F-F941-836E-176EF0076AB8}" srcOrd="0" destOrd="0" presId="urn:microsoft.com/office/officeart/2005/8/layout/lProcess2"/>
    <dgm:cxn modelId="{C6F33745-3605-C348-9793-D2B2728823F2}" srcId="{A8189503-9CE0-D245-9638-3F1339B6F80D}" destId="{0E41FCC2-B254-C249-97EF-3532A383A49E}" srcOrd="1" destOrd="0" parTransId="{0B2EBB62-C304-B44A-8D5F-4FA43532BBE4}" sibTransId="{B06C2E0A-1F1A-7243-B54F-6047FAE89AC9}"/>
    <dgm:cxn modelId="{02CFEF5B-A551-4F69-9B37-D94E77D74FA2}" type="presOf" srcId="{5E1C9B0D-3C24-C54A-9729-F3BD28CFB49E}" destId="{6550200E-6E4E-C541-9A1C-6970D0A50C5C}" srcOrd="0" destOrd="0" presId="urn:microsoft.com/office/officeart/2005/8/layout/lProcess2"/>
    <dgm:cxn modelId="{88C2B219-C115-B54D-9267-88EC059BECF2}" srcId="{6CB9036F-657D-1C45-AFE5-9052722C5C11}" destId="{38D2D5EC-0754-274C-893B-F2481EA9F2A5}" srcOrd="0" destOrd="0" parTransId="{5C93C7E4-B54D-0F41-909C-505473BC804A}" sibTransId="{EFE6E3A5-833A-D044-B714-F9E0A9F1A4DD}"/>
    <dgm:cxn modelId="{D97D85AB-E32C-4DE3-AD5D-CBC48CD32774}" type="presOf" srcId="{DA0A321A-68E3-1F4F-9355-715791FCA827}" destId="{572B57A5-4BDB-D041-981E-D38ED5AFE017}" srcOrd="0" destOrd="0" presId="urn:microsoft.com/office/officeart/2005/8/layout/lProcess2"/>
    <dgm:cxn modelId="{48B3361E-C31A-7040-9DC3-3DEF28EF579E}" srcId="{5E1C9B0D-3C24-C54A-9729-F3BD28CFB49E}" destId="{2C745FA9-9342-A642-AEC6-762B1FD0D6F2}" srcOrd="2" destOrd="0" parTransId="{2D592E0E-647B-8D4E-A725-B40D74F8B65E}" sibTransId="{D1ADB4E3-09B0-B244-BB66-980135B1DA28}"/>
    <dgm:cxn modelId="{E63C5382-B276-4E5C-94F8-EE52E4F71818}" type="presOf" srcId="{6CB9036F-657D-1C45-AFE5-9052722C5C11}" destId="{0FE50F28-9800-D44B-97C1-B4B7A1E1900B}" srcOrd="0" destOrd="0" presId="urn:microsoft.com/office/officeart/2005/8/layout/lProcess2"/>
    <dgm:cxn modelId="{1D94F863-CA4D-4540-94A7-1043C98E41B0}" srcId="{2C745FA9-9342-A642-AEC6-762B1FD0D6F2}" destId="{AEC74A79-6910-EC4F-93D0-045C10D123DB}" srcOrd="0" destOrd="0" parTransId="{335D32EE-B139-1444-A5BF-B88B3E02E977}" sibTransId="{C74C5059-9CAE-2948-ADD1-443A5EE21BC4}"/>
    <dgm:cxn modelId="{30DFC52B-0A9F-6249-AF0B-134831572756}" srcId="{5E1C9B0D-3C24-C54A-9729-F3BD28CFB49E}" destId="{6CB9036F-657D-1C45-AFE5-9052722C5C11}" srcOrd="3" destOrd="0" parTransId="{59573D1D-F6C0-454A-8F90-DAC911438FE5}" sibTransId="{9B31D8C0-1C42-B047-84EA-00F61864DA81}"/>
    <dgm:cxn modelId="{068B8321-34A9-1D49-A871-3C8E984C19EE}" srcId="{5E1C9B0D-3C24-C54A-9729-F3BD28CFB49E}" destId="{A8189503-9CE0-D245-9638-3F1339B6F80D}" srcOrd="0" destOrd="0" parTransId="{61D99BAD-F1A3-854F-9B80-9E3DD3BCB277}" sibTransId="{AAA69B4E-7034-624A-A8BA-CC702F9F486C}"/>
    <dgm:cxn modelId="{E718485D-45AA-45CC-A9E1-F81E6516C400}" type="presOf" srcId="{1E06A912-322D-744C-853C-2B4CD08CD2E6}" destId="{D4635B9C-C7C4-9E44-A382-EC0C056E1C27}" srcOrd="0" destOrd="0" presId="urn:microsoft.com/office/officeart/2005/8/layout/lProcess2"/>
    <dgm:cxn modelId="{F14A25E9-0EBA-437D-AADA-0A944FBCF345}" type="presOf" srcId="{5C77DC71-0159-9F46-8584-9B1C918685F8}" destId="{0D666548-7EF5-4F42-AFB5-CAA7A0D76CCA}" srcOrd="0" destOrd="0" presId="urn:microsoft.com/office/officeart/2005/8/layout/lProcess2"/>
    <dgm:cxn modelId="{2094D296-8694-4EE7-A529-B85E7843020F}" type="presOf" srcId="{6CB9036F-657D-1C45-AFE5-9052722C5C11}" destId="{BAEE13E9-AAC2-1042-A0C7-1C05F8751803}" srcOrd="1" destOrd="0" presId="urn:microsoft.com/office/officeart/2005/8/layout/lProcess2"/>
    <dgm:cxn modelId="{743E810E-32AC-134E-B6CC-083497715FBE}" srcId="{5C77DC71-0159-9F46-8584-9B1C918685F8}" destId="{DA0A321A-68E3-1F4F-9355-715791FCA827}" srcOrd="0" destOrd="0" parTransId="{197E1AC5-E3A1-2A4D-AFA2-27A9D5008B74}" sibTransId="{B30A614E-4EE8-6342-BB26-688489FF1704}"/>
    <dgm:cxn modelId="{D15FDBA6-153A-3247-9F2F-CB08FFD4083E}" srcId="{6CB9036F-657D-1C45-AFE5-9052722C5C11}" destId="{1E06A912-322D-744C-853C-2B4CD08CD2E6}" srcOrd="1" destOrd="0" parTransId="{2E061105-63EB-8542-9A6A-E93E74258EDC}" sibTransId="{E7630F9F-ED34-2A45-B1EC-9BAF8BFA71E4}"/>
    <dgm:cxn modelId="{3DB6FBE3-5D06-411E-A083-45183CBDC29E}" type="presOf" srcId="{2C745FA9-9342-A642-AEC6-762B1FD0D6F2}" destId="{51D5F1E8-32D7-0240-B8C6-6E5EB9E11B3E}" srcOrd="1" destOrd="0" presId="urn:microsoft.com/office/officeart/2005/8/layout/lProcess2"/>
    <dgm:cxn modelId="{FBC7CD0D-681B-7144-AEFA-FF1EC2913412}" srcId="{5E1C9B0D-3C24-C54A-9729-F3BD28CFB49E}" destId="{5C77DC71-0159-9F46-8584-9B1C918685F8}" srcOrd="1" destOrd="0" parTransId="{70A0ED3C-F2EF-4849-801E-5ADC415A13C1}" sibTransId="{90F0A96D-FE42-DC42-8A18-CCD23241686B}"/>
    <dgm:cxn modelId="{F3DEA737-FDE0-4E92-A59B-ABD4415D1397}" type="presOf" srcId="{AEC74A79-6910-EC4F-93D0-045C10D123DB}" destId="{F6161305-02D0-B644-B0AD-AA61B4682EED}" srcOrd="0" destOrd="0" presId="urn:microsoft.com/office/officeart/2005/8/layout/lProcess2"/>
    <dgm:cxn modelId="{24AB1E49-CE28-42EB-B08A-4B140BB91467}" type="presOf" srcId="{9ABBB7F7-6131-A34F-BA7C-1F8F5F91D587}" destId="{042C9578-A744-D140-AE4C-59A62752C098}" srcOrd="0" destOrd="0" presId="urn:microsoft.com/office/officeart/2005/8/layout/lProcess2"/>
    <dgm:cxn modelId="{55CC8488-97DC-E640-9FC2-E8FD93103D70}" srcId="{2C745FA9-9342-A642-AEC6-762B1FD0D6F2}" destId="{F3280807-2E31-3F4A-8198-446C7A5BFF81}" srcOrd="1" destOrd="0" parTransId="{EAD61774-9A05-8947-8313-5F94DEE1405E}" sibTransId="{B4129C13-EB42-B645-9D64-F7F3ED4C07AC}"/>
    <dgm:cxn modelId="{6D8DD616-D381-41CB-A214-97AF15601482}" type="presOf" srcId="{F3280807-2E31-3F4A-8198-446C7A5BFF81}" destId="{E3D07B64-0657-D045-9F87-7F673E3DE843}" srcOrd="0" destOrd="0" presId="urn:microsoft.com/office/officeart/2005/8/layout/lProcess2"/>
    <dgm:cxn modelId="{BF1F262B-EFB0-4995-BD7A-609CF351BDEF}" type="presOf" srcId="{5C77DC71-0159-9F46-8584-9B1C918685F8}" destId="{49025EAB-525D-AF45-A4FE-AD78FD6D2D02}" srcOrd="1" destOrd="0" presId="urn:microsoft.com/office/officeart/2005/8/layout/lProcess2"/>
    <dgm:cxn modelId="{4DF45AFA-40F4-413B-9698-A664AA064187}" type="presParOf" srcId="{6550200E-6E4E-C541-9A1C-6970D0A50C5C}" destId="{8DD4FC86-0B64-9E48-97CA-A874281B4515}" srcOrd="0" destOrd="0" presId="urn:microsoft.com/office/officeart/2005/8/layout/lProcess2"/>
    <dgm:cxn modelId="{FB16B515-6A2C-4A8E-B968-1223D406D342}" type="presParOf" srcId="{8DD4FC86-0B64-9E48-97CA-A874281B4515}" destId="{DD6692E3-F815-D547-9809-54AA4C9A6870}" srcOrd="0" destOrd="0" presId="urn:microsoft.com/office/officeart/2005/8/layout/lProcess2"/>
    <dgm:cxn modelId="{4FAD988E-4EE5-4362-B10C-0A2813D0C465}" type="presParOf" srcId="{8DD4FC86-0B64-9E48-97CA-A874281B4515}" destId="{64903BFE-DC69-7B49-B8E1-A5DBAFF2A0AE}" srcOrd="1" destOrd="0" presId="urn:microsoft.com/office/officeart/2005/8/layout/lProcess2"/>
    <dgm:cxn modelId="{6F7F84A7-E90C-488F-A296-D12CA0B57806}" type="presParOf" srcId="{8DD4FC86-0B64-9E48-97CA-A874281B4515}" destId="{49DCC3FA-485E-734E-8CE0-C8B25AC8AA3F}" srcOrd="2" destOrd="0" presId="urn:microsoft.com/office/officeart/2005/8/layout/lProcess2"/>
    <dgm:cxn modelId="{C4ECF8B7-681C-4BBD-A3FF-40C62EAE9B86}" type="presParOf" srcId="{49DCC3FA-485E-734E-8CE0-C8B25AC8AA3F}" destId="{073BD959-2EC1-134B-B982-316F146258C1}" srcOrd="0" destOrd="0" presId="urn:microsoft.com/office/officeart/2005/8/layout/lProcess2"/>
    <dgm:cxn modelId="{1DC5A24F-80A0-4BD7-8266-3672F4ABE3AA}" type="presParOf" srcId="{073BD959-2EC1-134B-B982-316F146258C1}" destId="{042C9578-A744-D140-AE4C-59A62752C098}" srcOrd="0" destOrd="0" presId="urn:microsoft.com/office/officeart/2005/8/layout/lProcess2"/>
    <dgm:cxn modelId="{383FDB8C-1E11-4811-9506-20CD0C1327F2}" type="presParOf" srcId="{073BD959-2EC1-134B-B982-316F146258C1}" destId="{F28E5D75-4CED-C646-8813-20EE78E2D0E3}" srcOrd="1" destOrd="0" presId="urn:microsoft.com/office/officeart/2005/8/layout/lProcess2"/>
    <dgm:cxn modelId="{B9C78E6C-5DCB-4372-A510-DDB3F7149600}" type="presParOf" srcId="{073BD959-2EC1-134B-B982-316F146258C1}" destId="{582539C3-49B9-C342-8D38-051B1A17CD2A}" srcOrd="2" destOrd="0" presId="urn:microsoft.com/office/officeart/2005/8/layout/lProcess2"/>
    <dgm:cxn modelId="{BC7C1219-AFD2-41B7-90DC-0783FDBE03DC}" type="presParOf" srcId="{6550200E-6E4E-C541-9A1C-6970D0A50C5C}" destId="{6C7E60FD-BEF9-E64D-8975-3A1A7E2132A7}" srcOrd="1" destOrd="0" presId="urn:microsoft.com/office/officeart/2005/8/layout/lProcess2"/>
    <dgm:cxn modelId="{B69E5A96-EEB7-4C62-90EB-C5A4A4C226BF}" type="presParOf" srcId="{6550200E-6E4E-C541-9A1C-6970D0A50C5C}" destId="{84CD4DB7-3E72-4247-BC8C-3512665A0413}" srcOrd="2" destOrd="0" presId="urn:microsoft.com/office/officeart/2005/8/layout/lProcess2"/>
    <dgm:cxn modelId="{21DF0278-D8C8-455C-BCF1-5B82C86176A1}" type="presParOf" srcId="{84CD4DB7-3E72-4247-BC8C-3512665A0413}" destId="{0D666548-7EF5-4F42-AFB5-CAA7A0D76CCA}" srcOrd="0" destOrd="0" presId="urn:microsoft.com/office/officeart/2005/8/layout/lProcess2"/>
    <dgm:cxn modelId="{4926E8DA-62BD-4753-B90B-95AE4B81D9BA}" type="presParOf" srcId="{84CD4DB7-3E72-4247-BC8C-3512665A0413}" destId="{49025EAB-525D-AF45-A4FE-AD78FD6D2D02}" srcOrd="1" destOrd="0" presId="urn:microsoft.com/office/officeart/2005/8/layout/lProcess2"/>
    <dgm:cxn modelId="{9D71EB85-F46D-4197-A254-088624A946B0}" type="presParOf" srcId="{84CD4DB7-3E72-4247-BC8C-3512665A0413}" destId="{B20B0BE9-C0D5-6846-A91A-667AA782DD00}" srcOrd="2" destOrd="0" presId="urn:microsoft.com/office/officeart/2005/8/layout/lProcess2"/>
    <dgm:cxn modelId="{2B8882E0-5109-4B99-832E-ABA0EC0F4270}" type="presParOf" srcId="{B20B0BE9-C0D5-6846-A91A-667AA782DD00}" destId="{75BDCF76-44C2-0241-ACE2-9D43518737B6}" srcOrd="0" destOrd="0" presId="urn:microsoft.com/office/officeart/2005/8/layout/lProcess2"/>
    <dgm:cxn modelId="{B36733CC-6895-4B4E-989A-695C47BE03AD}" type="presParOf" srcId="{75BDCF76-44C2-0241-ACE2-9D43518737B6}" destId="{572B57A5-4BDB-D041-981E-D38ED5AFE017}" srcOrd="0" destOrd="0" presId="urn:microsoft.com/office/officeart/2005/8/layout/lProcess2"/>
    <dgm:cxn modelId="{8482C9B1-F4F2-48F0-B6D1-CDD669E7C943}" type="presParOf" srcId="{75BDCF76-44C2-0241-ACE2-9D43518737B6}" destId="{54BF60C3-85C8-704E-8463-7F6562D7AD53}" srcOrd="1" destOrd="0" presId="urn:microsoft.com/office/officeart/2005/8/layout/lProcess2"/>
    <dgm:cxn modelId="{21F77DFD-0FCA-45D5-9250-517B705AA6A9}" type="presParOf" srcId="{75BDCF76-44C2-0241-ACE2-9D43518737B6}" destId="{80E1C392-78ED-7744-B048-6D22101E8923}" srcOrd="2" destOrd="0" presId="urn:microsoft.com/office/officeart/2005/8/layout/lProcess2"/>
    <dgm:cxn modelId="{D525E9A6-DEA6-4E82-AF87-42434349A685}" type="presParOf" srcId="{6550200E-6E4E-C541-9A1C-6970D0A50C5C}" destId="{62F059CF-09EF-D343-B007-12168C2E1F15}" srcOrd="3" destOrd="0" presId="urn:microsoft.com/office/officeart/2005/8/layout/lProcess2"/>
    <dgm:cxn modelId="{2B70F9F8-5E6D-4261-B11A-7860780D18FA}" type="presParOf" srcId="{6550200E-6E4E-C541-9A1C-6970D0A50C5C}" destId="{E9A2FA07-FE60-2F4D-A203-A66ED5DD7F64}" srcOrd="4" destOrd="0" presId="urn:microsoft.com/office/officeart/2005/8/layout/lProcess2"/>
    <dgm:cxn modelId="{46DA9FDB-CE95-498C-998A-09D8D97FE8DF}" type="presParOf" srcId="{E9A2FA07-FE60-2F4D-A203-A66ED5DD7F64}" destId="{EF5EF48A-253F-F941-836E-176EF0076AB8}" srcOrd="0" destOrd="0" presId="urn:microsoft.com/office/officeart/2005/8/layout/lProcess2"/>
    <dgm:cxn modelId="{AD12FDAA-831F-4263-B9DF-DCFD146EFECB}" type="presParOf" srcId="{E9A2FA07-FE60-2F4D-A203-A66ED5DD7F64}" destId="{51D5F1E8-32D7-0240-B8C6-6E5EB9E11B3E}" srcOrd="1" destOrd="0" presId="urn:microsoft.com/office/officeart/2005/8/layout/lProcess2"/>
    <dgm:cxn modelId="{ED542D60-8A54-4A00-AD21-F62736D1FB28}" type="presParOf" srcId="{E9A2FA07-FE60-2F4D-A203-A66ED5DD7F64}" destId="{87606D22-7FE0-664B-9693-BAC39BC745D8}" srcOrd="2" destOrd="0" presId="urn:microsoft.com/office/officeart/2005/8/layout/lProcess2"/>
    <dgm:cxn modelId="{A329B1D2-6504-48ED-817B-4E5E935A87CB}" type="presParOf" srcId="{87606D22-7FE0-664B-9693-BAC39BC745D8}" destId="{49AD4D7C-72BD-A74A-880B-643D16C3952E}" srcOrd="0" destOrd="0" presId="urn:microsoft.com/office/officeart/2005/8/layout/lProcess2"/>
    <dgm:cxn modelId="{A84062BD-0B59-440C-A317-8C65DBDBCFB9}" type="presParOf" srcId="{49AD4D7C-72BD-A74A-880B-643D16C3952E}" destId="{F6161305-02D0-B644-B0AD-AA61B4682EED}" srcOrd="0" destOrd="0" presId="urn:microsoft.com/office/officeart/2005/8/layout/lProcess2"/>
    <dgm:cxn modelId="{DFE4C49A-087E-4B67-AF16-E500993CB2C3}" type="presParOf" srcId="{49AD4D7C-72BD-A74A-880B-643D16C3952E}" destId="{FF3D647C-E06A-004F-B75A-84765C18151B}" srcOrd="1" destOrd="0" presId="urn:microsoft.com/office/officeart/2005/8/layout/lProcess2"/>
    <dgm:cxn modelId="{D5AFE676-391C-4149-9306-2163B306D712}" type="presParOf" srcId="{49AD4D7C-72BD-A74A-880B-643D16C3952E}" destId="{E3D07B64-0657-D045-9F87-7F673E3DE843}" srcOrd="2" destOrd="0" presId="urn:microsoft.com/office/officeart/2005/8/layout/lProcess2"/>
    <dgm:cxn modelId="{4EFCB666-24FB-4509-AF92-77542B6F0882}" type="presParOf" srcId="{6550200E-6E4E-C541-9A1C-6970D0A50C5C}" destId="{B187C4C4-386A-B84E-9E05-2D1A22602BC1}" srcOrd="5" destOrd="0" presId="urn:microsoft.com/office/officeart/2005/8/layout/lProcess2"/>
    <dgm:cxn modelId="{91DFB722-D253-42E1-B771-51DFD753B893}" type="presParOf" srcId="{6550200E-6E4E-C541-9A1C-6970D0A50C5C}" destId="{EE5BE441-F241-8748-A7F2-46DAECD49304}" srcOrd="6" destOrd="0" presId="urn:microsoft.com/office/officeart/2005/8/layout/lProcess2"/>
    <dgm:cxn modelId="{67DD385B-418D-4A20-B5D5-65C02E5F2B83}" type="presParOf" srcId="{EE5BE441-F241-8748-A7F2-46DAECD49304}" destId="{0FE50F28-9800-D44B-97C1-B4B7A1E1900B}" srcOrd="0" destOrd="0" presId="urn:microsoft.com/office/officeart/2005/8/layout/lProcess2"/>
    <dgm:cxn modelId="{6D4420DA-5A05-45F8-A001-3D985E51B933}" type="presParOf" srcId="{EE5BE441-F241-8748-A7F2-46DAECD49304}" destId="{BAEE13E9-AAC2-1042-A0C7-1C05F8751803}" srcOrd="1" destOrd="0" presId="urn:microsoft.com/office/officeart/2005/8/layout/lProcess2"/>
    <dgm:cxn modelId="{6A1D64B8-470C-499A-A0DB-133EFB7A0B3D}" type="presParOf" srcId="{EE5BE441-F241-8748-A7F2-46DAECD49304}" destId="{480AA697-D625-774A-9B21-1D036B4B44A7}" srcOrd="2" destOrd="0" presId="urn:microsoft.com/office/officeart/2005/8/layout/lProcess2"/>
    <dgm:cxn modelId="{D16E48B6-62FA-40CE-B75A-C38460346FD4}" type="presParOf" srcId="{480AA697-D625-774A-9B21-1D036B4B44A7}" destId="{8F43293E-3517-5746-A2F1-24F4E5358717}" srcOrd="0" destOrd="0" presId="urn:microsoft.com/office/officeart/2005/8/layout/lProcess2"/>
    <dgm:cxn modelId="{0227F498-53BA-47D4-A54C-1E8AC06C3E94}" type="presParOf" srcId="{8F43293E-3517-5746-A2F1-24F4E5358717}" destId="{8ED4F173-5E36-2F4D-A5B1-4E9AA027ED6D}" srcOrd="0" destOrd="0" presId="urn:microsoft.com/office/officeart/2005/8/layout/lProcess2"/>
    <dgm:cxn modelId="{3C04A6DC-25E5-48C0-9ED9-FF62EBEA8E03}" type="presParOf" srcId="{8F43293E-3517-5746-A2F1-24F4E5358717}" destId="{6B09DD5F-E588-3F4D-8766-0DE05A229450}" srcOrd="1" destOrd="0" presId="urn:microsoft.com/office/officeart/2005/8/layout/lProcess2"/>
    <dgm:cxn modelId="{51DA56E6-4BA2-44DD-92B3-3C43990C05AD}" type="presParOf" srcId="{8F43293E-3517-5746-A2F1-24F4E5358717}" destId="{D4635B9C-C7C4-9E44-A382-EC0C056E1C2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D5F416-CD9D-B541-B9C5-667857877DB1}" type="doc">
      <dgm:prSet loTypeId="urn:microsoft.com/office/officeart/2005/8/layout/radial4" loCatId="" qsTypeId="urn:microsoft.com/office/officeart/2005/8/quickstyle/simple1" qsCatId="simple" csTypeId="urn:microsoft.com/office/officeart/2005/8/colors/colorful1#1" csCatId="colorful" phldr="1"/>
      <dgm:spPr/>
      <dgm:t>
        <a:bodyPr/>
        <a:lstStyle/>
        <a:p>
          <a:endParaRPr lang="en-US"/>
        </a:p>
      </dgm:t>
    </dgm:pt>
    <dgm:pt modelId="{6D42287B-7C61-AF40-B2B4-65D942DD9978}">
      <dgm:prSet phldrT="[Text]" custT="1"/>
      <dgm:spPr/>
      <dgm:t>
        <a:bodyPr/>
        <a:lstStyle/>
        <a:p>
          <a:r>
            <a:rPr lang="en-US" sz="1800" b="0" kern="1200" dirty="0" smtClean="0">
              <a:latin typeface="+mn-lt"/>
              <a:ea typeface="+mn-ea"/>
              <a:cs typeface="Helvetica Neue Light"/>
            </a:rPr>
            <a:t>D.C</a:t>
          </a:r>
          <a:r>
            <a:rPr lang="en-US" sz="2000" b="0" kern="1200" dirty="0" smtClean="0">
              <a:latin typeface="+mn-lt"/>
            </a:rPr>
            <a:t>. P</a:t>
          </a:r>
          <a:r>
            <a:rPr lang="en-US" sz="1600" b="0" kern="1200" dirty="0" smtClean="0">
              <a:latin typeface="+mn-lt"/>
              <a:ea typeface="+mn-ea"/>
              <a:cs typeface="Helvetica Neue Light"/>
            </a:rPr>
            <a:t>olicymakers </a:t>
          </a:r>
          <a:r>
            <a:rPr lang="en-US" sz="1800" b="0" kern="1200" dirty="0" smtClean="0">
              <a:latin typeface="+mn-lt"/>
              <a:ea typeface="+mn-ea"/>
              <a:cs typeface="Helvetica Neue Light"/>
            </a:rPr>
            <a:t>and Local Influencers</a:t>
          </a:r>
          <a:endParaRPr lang="en-US" sz="1800" b="0" kern="1200" dirty="0">
            <a:latin typeface="+mn-lt"/>
            <a:ea typeface="+mn-ea"/>
            <a:cs typeface="Helvetica Neue Light"/>
          </a:endParaRPr>
        </a:p>
      </dgm:t>
    </dgm:pt>
    <dgm:pt modelId="{EF44FD14-9C7C-714B-93FA-3C93EC6C19A7}" type="parTrans" cxnId="{1DACF374-B156-B143-A5C9-390FF8E9F15E}">
      <dgm:prSet/>
      <dgm:spPr/>
      <dgm:t>
        <a:bodyPr/>
        <a:lstStyle/>
        <a:p>
          <a:endParaRPr lang="en-US"/>
        </a:p>
      </dgm:t>
    </dgm:pt>
    <dgm:pt modelId="{0B4C831E-6ECD-1F4A-9179-8B0F69C8667E}" type="sibTrans" cxnId="{1DACF374-B156-B143-A5C9-390FF8E9F15E}">
      <dgm:prSet/>
      <dgm:spPr/>
      <dgm:t>
        <a:bodyPr/>
        <a:lstStyle/>
        <a:p>
          <a:endParaRPr lang="en-US"/>
        </a:p>
      </dgm:t>
    </dgm:pt>
    <dgm:pt modelId="{649F1826-434F-034A-AE40-B10A6867E7FC}">
      <dgm:prSet phldrT="[Text]" custT="1"/>
      <dgm:spPr/>
      <dgm:t>
        <a:bodyPr/>
        <a:lstStyle/>
        <a:p>
          <a:r>
            <a:rPr lang="en-US" sz="1200" kern="1200" dirty="0" smtClean="0">
              <a:latin typeface="Helvetica Neue Light"/>
              <a:ea typeface="+mn-ea"/>
              <a:cs typeface="Helvetica Neue Light"/>
            </a:rPr>
            <a:t>D.C. and Targeted Advertising</a:t>
          </a:r>
          <a:endParaRPr lang="en-US" sz="1200" kern="1200" dirty="0">
            <a:latin typeface="Helvetica Neue Light"/>
            <a:ea typeface="+mn-ea"/>
            <a:cs typeface="Helvetica Neue Light"/>
          </a:endParaRPr>
        </a:p>
      </dgm:t>
    </dgm:pt>
    <dgm:pt modelId="{C9FCF905-20EE-D64E-8E5D-9A4ADCAD41E9}" type="parTrans" cxnId="{955FF875-6FC3-184B-94B7-D7B06D133C7B}">
      <dgm:prSet/>
      <dgm:spPr/>
      <dgm:t>
        <a:bodyPr/>
        <a:lstStyle/>
        <a:p>
          <a:endParaRPr lang="en-US"/>
        </a:p>
      </dgm:t>
    </dgm:pt>
    <dgm:pt modelId="{AF331AA6-6A3A-C64C-8BB2-C505B1A4FCEE}" type="sibTrans" cxnId="{955FF875-6FC3-184B-94B7-D7B06D133C7B}">
      <dgm:prSet/>
      <dgm:spPr/>
      <dgm:t>
        <a:bodyPr/>
        <a:lstStyle/>
        <a:p>
          <a:endParaRPr lang="en-US"/>
        </a:p>
      </dgm:t>
    </dgm:pt>
    <dgm:pt modelId="{D67E5296-3AB9-7448-9255-F6A547FB5558}">
      <dgm:prSet phldrT="[Text]"/>
      <dgm:spPr/>
      <dgm:t>
        <a:bodyPr/>
        <a:lstStyle/>
        <a:p>
          <a:endParaRPr lang="en-US" dirty="0"/>
        </a:p>
      </dgm:t>
    </dgm:pt>
    <dgm:pt modelId="{A06CAFDC-96C3-0D4A-93C8-BF1D8446A577}" type="parTrans" cxnId="{4C2F61D1-5CBA-F541-BCDD-B877579CDD0D}">
      <dgm:prSet/>
      <dgm:spPr/>
      <dgm:t>
        <a:bodyPr/>
        <a:lstStyle/>
        <a:p>
          <a:endParaRPr lang="en-US"/>
        </a:p>
      </dgm:t>
    </dgm:pt>
    <dgm:pt modelId="{E637D020-73D7-1B4B-83AB-2A40000C3D30}" type="sibTrans" cxnId="{4C2F61D1-5CBA-F541-BCDD-B877579CDD0D}">
      <dgm:prSet/>
      <dgm:spPr/>
      <dgm:t>
        <a:bodyPr/>
        <a:lstStyle/>
        <a:p>
          <a:endParaRPr lang="en-US"/>
        </a:p>
      </dgm:t>
    </dgm:pt>
    <dgm:pt modelId="{EC5D56E7-8FE8-5D4B-9014-4597E9FC9E97}">
      <dgm:prSet phldrT="[Text]" phldr="1"/>
      <dgm:spPr/>
      <dgm:t>
        <a:bodyPr/>
        <a:lstStyle/>
        <a:p>
          <a:endParaRPr lang="en-US" dirty="0"/>
        </a:p>
      </dgm:t>
    </dgm:pt>
    <dgm:pt modelId="{6576D0CA-716C-A14F-9B39-2AC89549BA3B}" type="parTrans" cxnId="{39DEB1DF-5B13-BD4C-B350-CF5190B86A0E}">
      <dgm:prSet/>
      <dgm:spPr/>
      <dgm:t>
        <a:bodyPr/>
        <a:lstStyle/>
        <a:p>
          <a:endParaRPr lang="en-US"/>
        </a:p>
      </dgm:t>
    </dgm:pt>
    <dgm:pt modelId="{F209024A-0C6E-BD44-9F24-679DF19A7E43}" type="sibTrans" cxnId="{39DEB1DF-5B13-BD4C-B350-CF5190B86A0E}">
      <dgm:prSet/>
      <dgm:spPr/>
      <dgm:t>
        <a:bodyPr/>
        <a:lstStyle/>
        <a:p>
          <a:endParaRPr lang="en-US"/>
        </a:p>
      </dgm:t>
    </dgm:pt>
    <dgm:pt modelId="{8FB01521-D25F-7743-9BE0-34241A96A8EB}">
      <dgm:prSet phldrT="[Text]"/>
      <dgm:spPr/>
      <dgm:t>
        <a:bodyPr/>
        <a:lstStyle/>
        <a:p>
          <a:endParaRPr lang="en-US"/>
        </a:p>
      </dgm:t>
    </dgm:pt>
    <dgm:pt modelId="{61DC04F1-3F30-F441-AEB1-ED6F5996FA82}" type="parTrans" cxnId="{9ACD7999-6A9F-C248-82D8-95339CFCF030}">
      <dgm:prSet/>
      <dgm:spPr/>
      <dgm:t>
        <a:bodyPr/>
        <a:lstStyle/>
        <a:p>
          <a:endParaRPr lang="en-US"/>
        </a:p>
      </dgm:t>
    </dgm:pt>
    <dgm:pt modelId="{614ED344-4DB7-9F40-8E22-3DA16AAE00C2}" type="sibTrans" cxnId="{9ACD7999-6A9F-C248-82D8-95339CFCF030}">
      <dgm:prSet/>
      <dgm:spPr/>
      <dgm:t>
        <a:bodyPr/>
        <a:lstStyle/>
        <a:p>
          <a:endParaRPr lang="en-US" dirty="0"/>
        </a:p>
      </dgm:t>
    </dgm:pt>
    <dgm:pt modelId="{B42416A4-D458-954A-80E6-0E60AFE15648}">
      <dgm:prSet phldrT="[Text]" phldr="1"/>
      <dgm:spPr/>
      <dgm:t>
        <a:bodyPr/>
        <a:lstStyle/>
        <a:p>
          <a:endParaRPr lang="en-US" dirty="0"/>
        </a:p>
      </dgm:t>
    </dgm:pt>
    <dgm:pt modelId="{8C026B68-6C7F-4648-974B-13F1B97CF4E9}" type="parTrans" cxnId="{93E55EF2-CBE4-A64B-AC3D-65EBAC487E8E}">
      <dgm:prSet/>
      <dgm:spPr/>
      <dgm:t>
        <a:bodyPr/>
        <a:lstStyle/>
        <a:p>
          <a:endParaRPr lang="en-US"/>
        </a:p>
      </dgm:t>
    </dgm:pt>
    <dgm:pt modelId="{C6DB3BC3-1828-7F44-9E6B-8C8DBA46B1C4}" type="sibTrans" cxnId="{93E55EF2-CBE4-A64B-AC3D-65EBAC487E8E}">
      <dgm:prSet/>
      <dgm:spPr/>
      <dgm:t>
        <a:bodyPr/>
        <a:lstStyle/>
        <a:p>
          <a:endParaRPr lang="en-US"/>
        </a:p>
      </dgm:t>
    </dgm:pt>
    <dgm:pt modelId="{47D4406A-AE6D-8145-A752-285DCC969ABE}">
      <dgm:prSet phldrT="[Text]"/>
      <dgm:spPr/>
      <dgm:t>
        <a:bodyPr/>
        <a:lstStyle/>
        <a:p>
          <a:endParaRPr lang="en-US" dirty="0"/>
        </a:p>
      </dgm:t>
    </dgm:pt>
    <dgm:pt modelId="{DA5CF286-C705-454F-819C-EBD98D3A632B}" type="parTrans" cxnId="{68D54CEC-A3F7-144A-AD1C-3AA196337554}">
      <dgm:prSet/>
      <dgm:spPr/>
      <dgm:t>
        <a:bodyPr/>
        <a:lstStyle/>
        <a:p>
          <a:endParaRPr lang="en-US"/>
        </a:p>
      </dgm:t>
    </dgm:pt>
    <dgm:pt modelId="{32BE0C24-18C5-894D-901C-57F502EF28B8}" type="sibTrans" cxnId="{68D54CEC-A3F7-144A-AD1C-3AA196337554}">
      <dgm:prSet/>
      <dgm:spPr/>
      <dgm:t>
        <a:bodyPr/>
        <a:lstStyle/>
        <a:p>
          <a:endParaRPr lang="en-US"/>
        </a:p>
      </dgm:t>
    </dgm:pt>
    <dgm:pt modelId="{F132411F-FDFB-FC40-96D2-BE26412FCC16}">
      <dgm:prSet phldrT="[Text]" custT="1"/>
      <dgm:spPr/>
      <dgm:t>
        <a:bodyPr/>
        <a:lstStyle/>
        <a:p>
          <a:r>
            <a:rPr lang="en-US" sz="1200" kern="1200" dirty="0" smtClean="0">
              <a:latin typeface="Helvetica Neue Light"/>
              <a:ea typeface="+mn-ea"/>
              <a:cs typeface="Helvetica Neue Light"/>
            </a:rPr>
            <a:t>Media Relations-National and Capitol Hill </a:t>
          </a:r>
          <a:endParaRPr lang="en-US" sz="1200" kern="1200" dirty="0">
            <a:latin typeface="Helvetica Neue Light"/>
            <a:ea typeface="+mn-ea"/>
            <a:cs typeface="Helvetica Neue Light"/>
          </a:endParaRPr>
        </a:p>
      </dgm:t>
    </dgm:pt>
    <dgm:pt modelId="{9AF3287F-A15C-914B-A289-0FC1E8ECE1E7}" type="parTrans" cxnId="{DF1BC21C-6012-024D-9B75-C2388F33E381}">
      <dgm:prSet/>
      <dgm:spPr/>
      <dgm:t>
        <a:bodyPr/>
        <a:lstStyle/>
        <a:p>
          <a:endParaRPr lang="en-US"/>
        </a:p>
      </dgm:t>
    </dgm:pt>
    <dgm:pt modelId="{7016876B-5C1F-9F45-9D1D-8633F72B7889}" type="sibTrans" cxnId="{DF1BC21C-6012-024D-9B75-C2388F33E381}">
      <dgm:prSet/>
      <dgm:spPr/>
      <dgm:t>
        <a:bodyPr/>
        <a:lstStyle/>
        <a:p>
          <a:endParaRPr lang="en-US"/>
        </a:p>
      </dgm:t>
    </dgm:pt>
    <dgm:pt modelId="{76A6E6A7-3AF6-AF44-8BD2-6E07AD299ADD}">
      <dgm:prSet phldrT="[Text]" custT="1"/>
      <dgm:spPr/>
      <dgm:t>
        <a:bodyPr/>
        <a:lstStyle/>
        <a:p>
          <a:r>
            <a:rPr lang="en-US" sz="1200" kern="1200" dirty="0" smtClean="0">
              <a:latin typeface="Helvetica Neue Light"/>
              <a:ea typeface="+mn-ea"/>
              <a:cs typeface="Helvetica Neue Light"/>
            </a:rPr>
            <a:t>Coalition Partners-National, DC and Local</a:t>
          </a:r>
          <a:endParaRPr lang="en-US" sz="1200" kern="1200" dirty="0">
            <a:latin typeface="Helvetica Neue Light"/>
            <a:ea typeface="+mn-ea"/>
            <a:cs typeface="Helvetica Neue Light"/>
          </a:endParaRPr>
        </a:p>
      </dgm:t>
    </dgm:pt>
    <dgm:pt modelId="{1476FD98-CB8E-9B4A-9C4D-7348E7B10FC4}" type="parTrans" cxnId="{DFD8FECB-CFE7-7A43-B667-54305BEE02AF}">
      <dgm:prSet/>
      <dgm:spPr/>
      <dgm:t>
        <a:bodyPr/>
        <a:lstStyle/>
        <a:p>
          <a:endParaRPr lang="en-US"/>
        </a:p>
      </dgm:t>
    </dgm:pt>
    <dgm:pt modelId="{1398CF99-693E-0B46-B149-0E4E761F53AF}" type="sibTrans" cxnId="{DFD8FECB-CFE7-7A43-B667-54305BEE02AF}">
      <dgm:prSet/>
      <dgm:spPr/>
      <dgm:t>
        <a:bodyPr/>
        <a:lstStyle/>
        <a:p>
          <a:endParaRPr lang="en-US"/>
        </a:p>
      </dgm:t>
    </dgm:pt>
    <dgm:pt modelId="{D1EC79A1-9BE3-4B42-BFE8-FF6588AA1C0E}">
      <dgm:prSet phldrT="[Text]" custT="1"/>
      <dgm:spPr>
        <a:solidFill>
          <a:srgbClr val="FF0000"/>
        </a:solidFill>
      </dgm:spPr>
      <dgm:t>
        <a:bodyPr/>
        <a:lstStyle/>
        <a:p>
          <a:r>
            <a:rPr lang="en-US" sz="1200" kern="1200" dirty="0" smtClean="0">
              <a:latin typeface="Helvetica Neue Light"/>
              <a:ea typeface="+mn-ea"/>
              <a:cs typeface="Helvetica Neue Light"/>
            </a:rPr>
            <a:t>APTA Member Advertising and PR Activities</a:t>
          </a:r>
          <a:endParaRPr lang="en-US" sz="1200" kern="1200" dirty="0">
            <a:latin typeface="Helvetica Neue Light"/>
            <a:ea typeface="+mn-ea"/>
            <a:cs typeface="Helvetica Neue Light"/>
          </a:endParaRPr>
        </a:p>
      </dgm:t>
    </dgm:pt>
    <dgm:pt modelId="{ADA388B5-3866-442A-BD89-7F22904E6FE9}" type="parTrans" cxnId="{76DFD309-4EA2-4EE7-81F9-39804ED4BD49}">
      <dgm:prSet/>
      <dgm:spPr>
        <a:solidFill>
          <a:srgbClr val="FF0000"/>
        </a:solidFill>
      </dgm:spPr>
      <dgm:t>
        <a:bodyPr/>
        <a:lstStyle/>
        <a:p>
          <a:endParaRPr lang="en-US"/>
        </a:p>
      </dgm:t>
    </dgm:pt>
    <dgm:pt modelId="{E0A1B675-0E29-4AAD-895F-4A16D1B8233F}" type="sibTrans" cxnId="{76DFD309-4EA2-4EE7-81F9-39804ED4BD49}">
      <dgm:prSet/>
      <dgm:spPr/>
      <dgm:t>
        <a:bodyPr/>
        <a:lstStyle/>
        <a:p>
          <a:endParaRPr lang="en-US"/>
        </a:p>
      </dgm:t>
    </dgm:pt>
    <dgm:pt modelId="{59488EDE-64E4-4FF0-A18A-76FEB8D04ACB}">
      <dgm:prSet phldrT="[Text]" custT="1"/>
      <dgm:spPr/>
      <dgm:t>
        <a:bodyPr/>
        <a:lstStyle/>
        <a:p>
          <a:r>
            <a:rPr lang="en-US" sz="1200" kern="1200" dirty="0" smtClean="0">
              <a:latin typeface="Helvetica Neue Light"/>
              <a:ea typeface="+mn-ea"/>
              <a:cs typeface="Helvetica Neue Light"/>
            </a:rPr>
            <a:t>Grassroots Advocacy- NAPTA and Voices for Public Transit</a:t>
          </a:r>
          <a:endParaRPr lang="en-US" sz="1200" kern="1200" dirty="0">
            <a:latin typeface="Helvetica Neue Light"/>
            <a:ea typeface="+mn-ea"/>
            <a:cs typeface="Helvetica Neue Light"/>
          </a:endParaRPr>
        </a:p>
      </dgm:t>
    </dgm:pt>
    <dgm:pt modelId="{BC4A1908-3E84-400B-91B8-91F71E169B81}" type="parTrans" cxnId="{76003E8D-310A-4BD4-92ED-C67B986A962D}">
      <dgm:prSet/>
      <dgm:spPr/>
      <dgm:t>
        <a:bodyPr/>
        <a:lstStyle/>
        <a:p>
          <a:endParaRPr lang="en-US"/>
        </a:p>
      </dgm:t>
    </dgm:pt>
    <dgm:pt modelId="{382C6AF3-5E13-47FA-9FD8-57FE2A4D438F}" type="sibTrans" cxnId="{76003E8D-310A-4BD4-92ED-C67B986A962D}">
      <dgm:prSet/>
      <dgm:spPr/>
      <dgm:t>
        <a:bodyPr/>
        <a:lstStyle/>
        <a:p>
          <a:endParaRPr lang="en-US"/>
        </a:p>
      </dgm:t>
    </dgm:pt>
    <dgm:pt modelId="{3FA64CB1-D0D0-49D9-BF22-5AC60828529E}">
      <dgm:prSet phldrT="[Text]" custT="1"/>
      <dgm:spPr/>
      <dgm:t>
        <a:bodyPr/>
        <a:lstStyle/>
        <a:p>
          <a:r>
            <a:rPr lang="en-US" sz="1200" kern="1200" dirty="0" smtClean="0">
              <a:latin typeface="Helvetica Neue Light"/>
              <a:ea typeface="+mn-ea"/>
              <a:cs typeface="Helvetica Neue Light"/>
            </a:rPr>
            <a:t>Social Media</a:t>
          </a:r>
          <a:endParaRPr lang="en-US" sz="1200" kern="1200" dirty="0">
            <a:latin typeface="Helvetica Neue Light"/>
            <a:ea typeface="+mn-ea"/>
            <a:cs typeface="Helvetica Neue Light"/>
          </a:endParaRPr>
        </a:p>
      </dgm:t>
    </dgm:pt>
    <dgm:pt modelId="{19C6DA75-F603-4893-AE86-E82C26AC40D2}" type="parTrans" cxnId="{BA315FD2-DABA-4A1A-98BE-60B2E58F2A54}">
      <dgm:prSet/>
      <dgm:spPr/>
      <dgm:t>
        <a:bodyPr/>
        <a:lstStyle/>
        <a:p>
          <a:endParaRPr lang="en-US"/>
        </a:p>
      </dgm:t>
    </dgm:pt>
    <dgm:pt modelId="{7E16AC0F-CA70-4FB4-B5FC-19C8640AB15F}" type="sibTrans" cxnId="{BA315FD2-DABA-4A1A-98BE-60B2E58F2A54}">
      <dgm:prSet/>
      <dgm:spPr/>
      <dgm:t>
        <a:bodyPr/>
        <a:lstStyle/>
        <a:p>
          <a:endParaRPr lang="en-US"/>
        </a:p>
      </dgm:t>
    </dgm:pt>
    <dgm:pt modelId="{3913279E-0A09-D046-AA32-F9B01CF1E6F6}" type="pres">
      <dgm:prSet presAssocID="{16D5F416-CD9D-B541-B9C5-667857877DB1}" presName="cycle" presStyleCnt="0">
        <dgm:presLayoutVars>
          <dgm:chMax val="1"/>
          <dgm:dir/>
          <dgm:animLvl val="ctr"/>
          <dgm:resizeHandles val="exact"/>
        </dgm:presLayoutVars>
      </dgm:prSet>
      <dgm:spPr/>
      <dgm:t>
        <a:bodyPr/>
        <a:lstStyle/>
        <a:p>
          <a:endParaRPr lang="en-US"/>
        </a:p>
      </dgm:t>
    </dgm:pt>
    <dgm:pt modelId="{8EB5EE83-0003-6A49-8FF8-5DA98F2D4E9F}" type="pres">
      <dgm:prSet presAssocID="{6D42287B-7C61-AF40-B2B4-65D942DD9978}" presName="centerShape" presStyleLbl="node0" presStyleIdx="0" presStyleCnt="1" custScaleX="118621" custScaleY="110636"/>
      <dgm:spPr/>
      <dgm:t>
        <a:bodyPr/>
        <a:lstStyle/>
        <a:p>
          <a:endParaRPr lang="en-US"/>
        </a:p>
      </dgm:t>
    </dgm:pt>
    <dgm:pt modelId="{DA582FB9-E8C0-D540-9792-48BB8DA88E2C}" type="pres">
      <dgm:prSet presAssocID="{C9FCF905-20EE-D64E-8E5D-9A4ADCAD41E9}" presName="parTrans" presStyleLbl="bgSibTrans2D1" presStyleIdx="0" presStyleCnt="6"/>
      <dgm:spPr/>
      <dgm:t>
        <a:bodyPr/>
        <a:lstStyle/>
        <a:p>
          <a:endParaRPr lang="en-US"/>
        </a:p>
      </dgm:t>
    </dgm:pt>
    <dgm:pt modelId="{38808538-EFE6-D14A-B3D7-5DDF85AC33E1}" type="pres">
      <dgm:prSet presAssocID="{649F1826-434F-034A-AE40-B10A6867E7FC}" presName="node" presStyleLbl="node1" presStyleIdx="0" presStyleCnt="6">
        <dgm:presLayoutVars>
          <dgm:bulletEnabled val="1"/>
        </dgm:presLayoutVars>
      </dgm:prSet>
      <dgm:spPr/>
      <dgm:t>
        <a:bodyPr/>
        <a:lstStyle/>
        <a:p>
          <a:endParaRPr lang="en-US"/>
        </a:p>
      </dgm:t>
    </dgm:pt>
    <dgm:pt modelId="{5A5A683B-999A-D64D-9D69-BA7F67B690B0}" type="pres">
      <dgm:prSet presAssocID="{9AF3287F-A15C-914B-A289-0FC1E8ECE1E7}" presName="parTrans" presStyleLbl="bgSibTrans2D1" presStyleIdx="1" presStyleCnt="6"/>
      <dgm:spPr/>
      <dgm:t>
        <a:bodyPr/>
        <a:lstStyle/>
        <a:p>
          <a:endParaRPr lang="en-US"/>
        </a:p>
      </dgm:t>
    </dgm:pt>
    <dgm:pt modelId="{35D4A4D1-326B-C249-B24A-4FED094051B7}" type="pres">
      <dgm:prSet presAssocID="{F132411F-FDFB-FC40-96D2-BE26412FCC16}" presName="node" presStyleLbl="node1" presStyleIdx="1" presStyleCnt="6">
        <dgm:presLayoutVars>
          <dgm:bulletEnabled val="1"/>
        </dgm:presLayoutVars>
      </dgm:prSet>
      <dgm:spPr/>
      <dgm:t>
        <a:bodyPr/>
        <a:lstStyle/>
        <a:p>
          <a:endParaRPr lang="en-US"/>
        </a:p>
      </dgm:t>
    </dgm:pt>
    <dgm:pt modelId="{0D7DDD35-F0E3-4B8D-8DD3-05616782251F}" type="pres">
      <dgm:prSet presAssocID="{ADA388B5-3866-442A-BD89-7F22904E6FE9}" presName="parTrans" presStyleLbl="bgSibTrans2D1" presStyleIdx="2" presStyleCnt="6"/>
      <dgm:spPr/>
      <dgm:t>
        <a:bodyPr/>
        <a:lstStyle/>
        <a:p>
          <a:endParaRPr lang="en-US"/>
        </a:p>
      </dgm:t>
    </dgm:pt>
    <dgm:pt modelId="{669645D8-8854-4621-BFB6-DB3D11A57857}" type="pres">
      <dgm:prSet presAssocID="{D1EC79A1-9BE3-4B42-BFE8-FF6588AA1C0E}" presName="node" presStyleLbl="node1" presStyleIdx="2" presStyleCnt="6">
        <dgm:presLayoutVars>
          <dgm:bulletEnabled val="1"/>
        </dgm:presLayoutVars>
      </dgm:prSet>
      <dgm:spPr/>
      <dgm:t>
        <a:bodyPr/>
        <a:lstStyle/>
        <a:p>
          <a:endParaRPr lang="en-US"/>
        </a:p>
      </dgm:t>
    </dgm:pt>
    <dgm:pt modelId="{C90B7B3E-2DE3-4D2C-909A-9C112959D3DC}" type="pres">
      <dgm:prSet presAssocID="{BC4A1908-3E84-400B-91B8-91F71E169B81}" presName="parTrans" presStyleLbl="bgSibTrans2D1" presStyleIdx="3" presStyleCnt="6"/>
      <dgm:spPr/>
      <dgm:t>
        <a:bodyPr/>
        <a:lstStyle/>
        <a:p>
          <a:endParaRPr lang="en-US"/>
        </a:p>
      </dgm:t>
    </dgm:pt>
    <dgm:pt modelId="{196D2C13-E71F-4ACE-A5DF-355B3764DFF7}" type="pres">
      <dgm:prSet presAssocID="{59488EDE-64E4-4FF0-A18A-76FEB8D04ACB}" presName="node" presStyleLbl="node1" presStyleIdx="3" presStyleCnt="6">
        <dgm:presLayoutVars>
          <dgm:bulletEnabled val="1"/>
        </dgm:presLayoutVars>
      </dgm:prSet>
      <dgm:spPr/>
      <dgm:t>
        <a:bodyPr/>
        <a:lstStyle/>
        <a:p>
          <a:endParaRPr lang="en-US"/>
        </a:p>
      </dgm:t>
    </dgm:pt>
    <dgm:pt modelId="{9135F222-9520-0D4F-A2F0-14E5D98C9DF2}" type="pres">
      <dgm:prSet presAssocID="{1476FD98-CB8E-9B4A-9C4D-7348E7B10FC4}" presName="parTrans" presStyleLbl="bgSibTrans2D1" presStyleIdx="4" presStyleCnt="6"/>
      <dgm:spPr/>
      <dgm:t>
        <a:bodyPr/>
        <a:lstStyle/>
        <a:p>
          <a:endParaRPr lang="en-US"/>
        </a:p>
      </dgm:t>
    </dgm:pt>
    <dgm:pt modelId="{BD4CABFC-3657-0D45-981B-E6853BAD9821}" type="pres">
      <dgm:prSet presAssocID="{76A6E6A7-3AF6-AF44-8BD2-6E07AD299ADD}" presName="node" presStyleLbl="node1" presStyleIdx="4" presStyleCnt="6">
        <dgm:presLayoutVars>
          <dgm:bulletEnabled val="1"/>
        </dgm:presLayoutVars>
      </dgm:prSet>
      <dgm:spPr/>
      <dgm:t>
        <a:bodyPr/>
        <a:lstStyle/>
        <a:p>
          <a:endParaRPr lang="en-US"/>
        </a:p>
      </dgm:t>
    </dgm:pt>
    <dgm:pt modelId="{1B0557B3-7C53-4A39-8EA6-7757356D5D01}" type="pres">
      <dgm:prSet presAssocID="{19C6DA75-F603-4893-AE86-E82C26AC40D2}" presName="parTrans" presStyleLbl="bgSibTrans2D1" presStyleIdx="5" presStyleCnt="6"/>
      <dgm:spPr/>
      <dgm:t>
        <a:bodyPr/>
        <a:lstStyle/>
        <a:p>
          <a:endParaRPr lang="en-US"/>
        </a:p>
      </dgm:t>
    </dgm:pt>
    <dgm:pt modelId="{FC6667B8-75D9-4418-8EC8-D14697A04887}" type="pres">
      <dgm:prSet presAssocID="{3FA64CB1-D0D0-49D9-BF22-5AC60828529E}" presName="node" presStyleLbl="node1" presStyleIdx="5" presStyleCnt="6">
        <dgm:presLayoutVars>
          <dgm:bulletEnabled val="1"/>
        </dgm:presLayoutVars>
      </dgm:prSet>
      <dgm:spPr/>
      <dgm:t>
        <a:bodyPr/>
        <a:lstStyle/>
        <a:p>
          <a:endParaRPr lang="en-US"/>
        </a:p>
      </dgm:t>
    </dgm:pt>
  </dgm:ptLst>
  <dgm:cxnLst>
    <dgm:cxn modelId="{4F111A55-D7DD-4077-B6A9-9D6CB08995FB}" type="presOf" srcId="{C9FCF905-20EE-D64E-8E5D-9A4ADCAD41E9}" destId="{DA582FB9-E8C0-D540-9792-48BB8DA88E2C}" srcOrd="0" destOrd="0" presId="urn:microsoft.com/office/officeart/2005/8/layout/radial4"/>
    <dgm:cxn modelId="{93E55EF2-CBE4-A64B-AC3D-65EBAC487E8E}" srcId="{8FB01521-D25F-7743-9BE0-34241A96A8EB}" destId="{B42416A4-D458-954A-80E6-0E60AFE15648}" srcOrd="0" destOrd="0" parTransId="{8C026B68-6C7F-4648-974B-13F1B97CF4E9}" sibTransId="{C6DB3BC3-1828-7F44-9E6B-8C8DBA46B1C4}"/>
    <dgm:cxn modelId="{20449388-12A9-471B-A917-336D9B73879B}" type="presOf" srcId="{ADA388B5-3866-442A-BD89-7F22904E6FE9}" destId="{0D7DDD35-F0E3-4B8D-8DD3-05616782251F}" srcOrd="0" destOrd="0" presId="urn:microsoft.com/office/officeart/2005/8/layout/radial4"/>
    <dgm:cxn modelId="{68D54CEC-A3F7-144A-AD1C-3AA196337554}" srcId="{8FB01521-D25F-7743-9BE0-34241A96A8EB}" destId="{47D4406A-AE6D-8145-A752-285DCC969ABE}" srcOrd="1" destOrd="0" parTransId="{DA5CF286-C705-454F-819C-EBD98D3A632B}" sibTransId="{32BE0C24-18C5-894D-901C-57F502EF28B8}"/>
    <dgm:cxn modelId="{DFD8FECB-CFE7-7A43-B667-54305BEE02AF}" srcId="{6D42287B-7C61-AF40-B2B4-65D942DD9978}" destId="{76A6E6A7-3AF6-AF44-8BD2-6E07AD299ADD}" srcOrd="4" destOrd="0" parTransId="{1476FD98-CB8E-9B4A-9C4D-7348E7B10FC4}" sibTransId="{1398CF99-693E-0B46-B149-0E4E761F53AF}"/>
    <dgm:cxn modelId="{3770680E-EF25-4EF4-A65D-3970BB1FDE61}" type="presOf" srcId="{6D42287B-7C61-AF40-B2B4-65D942DD9978}" destId="{8EB5EE83-0003-6A49-8FF8-5DA98F2D4E9F}" srcOrd="0" destOrd="0" presId="urn:microsoft.com/office/officeart/2005/8/layout/radial4"/>
    <dgm:cxn modelId="{38CEE04C-26C9-40ED-A58D-618862251846}" type="presOf" srcId="{76A6E6A7-3AF6-AF44-8BD2-6E07AD299ADD}" destId="{BD4CABFC-3657-0D45-981B-E6853BAD9821}" srcOrd="0" destOrd="0" presId="urn:microsoft.com/office/officeart/2005/8/layout/radial4"/>
    <dgm:cxn modelId="{4C2F61D1-5CBA-F541-BCDD-B877579CDD0D}" srcId="{16D5F416-CD9D-B541-B9C5-667857877DB1}" destId="{D67E5296-3AB9-7448-9255-F6A547FB5558}" srcOrd="1" destOrd="0" parTransId="{A06CAFDC-96C3-0D4A-93C8-BF1D8446A577}" sibTransId="{E637D020-73D7-1B4B-83AB-2A40000C3D30}"/>
    <dgm:cxn modelId="{A926298B-4714-4905-AF7C-23CFDD726BF1}" type="presOf" srcId="{649F1826-434F-034A-AE40-B10A6867E7FC}" destId="{38808538-EFE6-D14A-B3D7-5DDF85AC33E1}" srcOrd="0" destOrd="0" presId="urn:microsoft.com/office/officeart/2005/8/layout/radial4"/>
    <dgm:cxn modelId="{E253D45B-695A-413E-85B5-0A6AB632BA0D}" type="presOf" srcId="{9AF3287F-A15C-914B-A289-0FC1E8ECE1E7}" destId="{5A5A683B-999A-D64D-9D69-BA7F67B690B0}" srcOrd="0" destOrd="0" presId="urn:microsoft.com/office/officeart/2005/8/layout/radial4"/>
    <dgm:cxn modelId="{B6D851A9-B6FC-4BAB-A719-769E3688E00A}" type="presOf" srcId="{F132411F-FDFB-FC40-96D2-BE26412FCC16}" destId="{35D4A4D1-326B-C249-B24A-4FED094051B7}" srcOrd="0" destOrd="0" presId="urn:microsoft.com/office/officeart/2005/8/layout/radial4"/>
    <dgm:cxn modelId="{E60E956B-227C-4531-A1BB-F03D9745451B}" type="presOf" srcId="{1476FD98-CB8E-9B4A-9C4D-7348E7B10FC4}" destId="{9135F222-9520-0D4F-A2F0-14E5D98C9DF2}" srcOrd="0" destOrd="0" presId="urn:microsoft.com/office/officeart/2005/8/layout/radial4"/>
    <dgm:cxn modelId="{8E12B6CC-6297-4E2B-9951-46F9D405D61C}" type="presOf" srcId="{D1EC79A1-9BE3-4B42-BFE8-FF6588AA1C0E}" destId="{669645D8-8854-4621-BFB6-DB3D11A57857}" srcOrd="0" destOrd="0" presId="urn:microsoft.com/office/officeart/2005/8/layout/radial4"/>
    <dgm:cxn modelId="{BA315FD2-DABA-4A1A-98BE-60B2E58F2A54}" srcId="{6D42287B-7C61-AF40-B2B4-65D942DD9978}" destId="{3FA64CB1-D0D0-49D9-BF22-5AC60828529E}" srcOrd="5" destOrd="0" parTransId="{19C6DA75-F603-4893-AE86-E82C26AC40D2}" sibTransId="{7E16AC0F-CA70-4FB4-B5FC-19C8640AB15F}"/>
    <dgm:cxn modelId="{AEDE2952-9EC7-48B6-BB97-57E52C385DB9}" type="presOf" srcId="{16D5F416-CD9D-B541-B9C5-667857877DB1}" destId="{3913279E-0A09-D046-AA32-F9B01CF1E6F6}" srcOrd="0" destOrd="0" presId="urn:microsoft.com/office/officeart/2005/8/layout/radial4"/>
    <dgm:cxn modelId="{9ACD7999-6A9F-C248-82D8-95339CFCF030}" srcId="{16D5F416-CD9D-B541-B9C5-667857877DB1}" destId="{8FB01521-D25F-7743-9BE0-34241A96A8EB}" srcOrd="2" destOrd="0" parTransId="{61DC04F1-3F30-F441-AEB1-ED6F5996FA82}" sibTransId="{614ED344-4DB7-9F40-8E22-3DA16AAE00C2}"/>
    <dgm:cxn modelId="{92EB3685-3CD9-4985-99DE-80B3305F02EB}" type="presOf" srcId="{3FA64CB1-D0D0-49D9-BF22-5AC60828529E}" destId="{FC6667B8-75D9-4418-8EC8-D14697A04887}" srcOrd="0" destOrd="0" presId="urn:microsoft.com/office/officeart/2005/8/layout/radial4"/>
    <dgm:cxn modelId="{2C6A2A04-A5EA-41BE-BD9D-7473F6074E77}" type="presOf" srcId="{BC4A1908-3E84-400B-91B8-91F71E169B81}" destId="{C90B7B3E-2DE3-4D2C-909A-9C112959D3DC}" srcOrd="0" destOrd="0" presId="urn:microsoft.com/office/officeart/2005/8/layout/radial4"/>
    <dgm:cxn modelId="{39DEB1DF-5B13-BD4C-B350-CF5190B86A0E}" srcId="{D67E5296-3AB9-7448-9255-F6A547FB5558}" destId="{EC5D56E7-8FE8-5D4B-9014-4597E9FC9E97}" srcOrd="0" destOrd="0" parTransId="{6576D0CA-716C-A14F-9B39-2AC89549BA3B}" sibTransId="{F209024A-0C6E-BD44-9F24-679DF19A7E43}"/>
    <dgm:cxn modelId="{1DACF374-B156-B143-A5C9-390FF8E9F15E}" srcId="{16D5F416-CD9D-B541-B9C5-667857877DB1}" destId="{6D42287B-7C61-AF40-B2B4-65D942DD9978}" srcOrd="0" destOrd="0" parTransId="{EF44FD14-9C7C-714B-93FA-3C93EC6C19A7}" sibTransId="{0B4C831E-6ECD-1F4A-9179-8B0F69C8667E}"/>
    <dgm:cxn modelId="{76003E8D-310A-4BD4-92ED-C67B986A962D}" srcId="{6D42287B-7C61-AF40-B2B4-65D942DD9978}" destId="{59488EDE-64E4-4FF0-A18A-76FEB8D04ACB}" srcOrd="3" destOrd="0" parTransId="{BC4A1908-3E84-400B-91B8-91F71E169B81}" sibTransId="{382C6AF3-5E13-47FA-9FD8-57FE2A4D438F}"/>
    <dgm:cxn modelId="{955FF875-6FC3-184B-94B7-D7B06D133C7B}" srcId="{6D42287B-7C61-AF40-B2B4-65D942DD9978}" destId="{649F1826-434F-034A-AE40-B10A6867E7FC}" srcOrd="0" destOrd="0" parTransId="{C9FCF905-20EE-D64E-8E5D-9A4ADCAD41E9}" sibTransId="{AF331AA6-6A3A-C64C-8BB2-C505B1A4FCEE}"/>
    <dgm:cxn modelId="{54EB1E85-F2FF-4E7A-B14D-F25037B4F281}" type="presOf" srcId="{19C6DA75-F603-4893-AE86-E82C26AC40D2}" destId="{1B0557B3-7C53-4A39-8EA6-7757356D5D01}" srcOrd="0" destOrd="0" presId="urn:microsoft.com/office/officeart/2005/8/layout/radial4"/>
    <dgm:cxn modelId="{DF1BC21C-6012-024D-9B75-C2388F33E381}" srcId="{6D42287B-7C61-AF40-B2B4-65D942DD9978}" destId="{F132411F-FDFB-FC40-96D2-BE26412FCC16}" srcOrd="1" destOrd="0" parTransId="{9AF3287F-A15C-914B-A289-0FC1E8ECE1E7}" sibTransId="{7016876B-5C1F-9F45-9D1D-8633F72B7889}"/>
    <dgm:cxn modelId="{2B4E96ED-1FED-4BC5-B588-242D9DCA522A}" type="presOf" srcId="{59488EDE-64E4-4FF0-A18A-76FEB8D04ACB}" destId="{196D2C13-E71F-4ACE-A5DF-355B3764DFF7}" srcOrd="0" destOrd="0" presId="urn:microsoft.com/office/officeart/2005/8/layout/radial4"/>
    <dgm:cxn modelId="{76DFD309-4EA2-4EE7-81F9-39804ED4BD49}" srcId="{6D42287B-7C61-AF40-B2B4-65D942DD9978}" destId="{D1EC79A1-9BE3-4B42-BFE8-FF6588AA1C0E}" srcOrd="2" destOrd="0" parTransId="{ADA388B5-3866-442A-BD89-7F22904E6FE9}" sibTransId="{E0A1B675-0E29-4AAD-895F-4A16D1B8233F}"/>
    <dgm:cxn modelId="{8BF35F6A-217D-4493-B669-79DB9074A245}" type="presParOf" srcId="{3913279E-0A09-D046-AA32-F9B01CF1E6F6}" destId="{8EB5EE83-0003-6A49-8FF8-5DA98F2D4E9F}" srcOrd="0" destOrd="0" presId="urn:microsoft.com/office/officeart/2005/8/layout/radial4"/>
    <dgm:cxn modelId="{591B5FA3-906D-471D-B67B-18A3ED8863C6}" type="presParOf" srcId="{3913279E-0A09-D046-AA32-F9B01CF1E6F6}" destId="{DA582FB9-E8C0-D540-9792-48BB8DA88E2C}" srcOrd="1" destOrd="0" presId="urn:microsoft.com/office/officeart/2005/8/layout/radial4"/>
    <dgm:cxn modelId="{E7930D2F-0AFD-4047-81F5-F6C01B5FAC61}" type="presParOf" srcId="{3913279E-0A09-D046-AA32-F9B01CF1E6F6}" destId="{38808538-EFE6-D14A-B3D7-5DDF85AC33E1}" srcOrd="2" destOrd="0" presId="urn:microsoft.com/office/officeart/2005/8/layout/radial4"/>
    <dgm:cxn modelId="{56713BDB-7CC9-4BA9-8E35-D291387D0EFD}" type="presParOf" srcId="{3913279E-0A09-D046-AA32-F9B01CF1E6F6}" destId="{5A5A683B-999A-D64D-9D69-BA7F67B690B0}" srcOrd="3" destOrd="0" presId="urn:microsoft.com/office/officeart/2005/8/layout/radial4"/>
    <dgm:cxn modelId="{9750AA96-8D20-438D-9873-8D867D7C8BAC}" type="presParOf" srcId="{3913279E-0A09-D046-AA32-F9B01CF1E6F6}" destId="{35D4A4D1-326B-C249-B24A-4FED094051B7}" srcOrd="4" destOrd="0" presId="urn:microsoft.com/office/officeart/2005/8/layout/radial4"/>
    <dgm:cxn modelId="{CB1A2394-F5DE-4EE1-AE81-CBF9977C8962}" type="presParOf" srcId="{3913279E-0A09-D046-AA32-F9B01CF1E6F6}" destId="{0D7DDD35-F0E3-4B8D-8DD3-05616782251F}" srcOrd="5" destOrd="0" presId="urn:microsoft.com/office/officeart/2005/8/layout/radial4"/>
    <dgm:cxn modelId="{54F303AA-8E22-41B3-AEA6-CF76FFFDCB22}" type="presParOf" srcId="{3913279E-0A09-D046-AA32-F9B01CF1E6F6}" destId="{669645D8-8854-4621-BFB6-DB3D11A57857}" srcOrd="6" destOrd="0" presId="urn:microsoft.com/office/officeart/2005/8/layout/radial4"/>
    <dgm:cxn modelId="{59747F45-3AC1-4A0D-B2A8-8C54C0B3A449}" type="presParOf" srcId="{3913279E-0A09-D046-AA32-F9B01CF1E6F6}" destId="{C90B7B3E-2DE3-4D2C-909A-9C112959D3DC}" srcOrd="7" destOrd="0" presId="urn:microsoft.com/office/officeart/2005/8/layout/radial4"/>
    <dgm:cxn modelId="{04EE4DC7-C908-4591-8198-08B7B8844890}" type="presParOf" srcId="{3913279E-0A09-D046-AA32-F9B01CF1E6F6}" destId="{196D2C13-E71F-4ACE-A5DF-355B3764DFF7}" srcOrd="8" destOrd="0" presId="urn:microsoft.com/office/officeart/2005/8/layout/radial4"/>
    <dgm:cxn modelId="{A7987E25-EC6C-4652-A34C-D4CED2064FCA}" type="presParOf" srcId="{3913279E-0A09-D046-AA32-F9B01CF1E6F6}" destId="{9135F222-9520-0D4F-A2F0-14E5D98C9DF2}" srcOrd="9" destOrd="0" presId="urn:microsoft.com/office/officeart/2005/8/layout/radial4"/>
    <dgm:cxn modelId="{50C4C707-F59E-429E-A630-474E4281AE76}" type="presParOf" srcId="{3913279E-0A09-D046-AA32-F9B01CF1E6F6}" destId="{BD4CABFC-3657-0D45-981B-E6853BAD9821}" srcOrd="10" destOrd="0" presId="urn:microsoft.com/office/officeart/2005/8/layout/radial4"/>
    <dgm:cxn modelId="{D761329B-CFCE-4597-8698-23823990B442}" type="presParOf" srcId="{3913279E-0A09-D046-AA32-F9B01CF1E6F6}" destId="{1B0557B3-7C53-4A39-8EA6-7757356D5D01}" srcOrd="11" destOrd="0" presId="urn:microsoft.com/office/officeart/2005/8/layout/radial4"/>
    <dgm:cxn modelId="{98BE42F6-C56B-4FA5-9AFC-BB7D87065E1D}" type="presParOf" srcId="{3913279E-0A09-D046-AA32-F9B01CF1E6F6}" destId="{FC6667B8-75D9-4418-8EC8-D14697A04887}"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FFCA20-3144-304B-8A7C-CFA5EDEE68FC}"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5C94524E-656E-5E40-B1C2-C0F1D3A5E9DB}">
      <dgm:prSet phldrT="[Text]"/>
      <dgm:spPr/>
      <dgm:t>
        <a:bodyPr/>
        <a:lstStyle/>
        <a:p>
          <a:r>
            <a:rPr lang="en-US" dirty="0" smtClean="0"/>
            <a:t>Brand value over transactional value</a:t>
          </a:r>
          <a:endParaRPr lang="en-US" dirty="0"/>
        </a:p>
      </dgm:t>
    </dgm:pt>
    <dgm:pt modelId="{507F7EE6-7988-DC40-A68A-8860B1D22763}" type="parTrans" cxnId="{BD676124-0ABA-F74F-B879-BDBBE0CFC971}">
      <dgm:prSet/>
      <dgm:spPr/>
      <dgm:t>
        <a:bodyPr/>
        <a:lstStyle/>
        <a:p>
          <a:endParaRPr lang="en-US"/>
        </a:p>
      </dgm:t>
    </dgm:pt>
    <dgm:pt modelId="{A920E21C-F296-4B48-BDD0-5ACFA157E49D}" type="sibTrans" cxnId="{BD676124-0ABA-F74F-B879-BDBBE0CFC971}">
      <dgm:prSet/>
      <dgm:spPr/>
      <dgm:t>
        <a:bodyPr/>
        <a:lstStyle/>
        <a:p>
          <a:endParaRPr lang="en-US"/>
        </a:p>
      </dgm:t>
    </dgm:pt>
    <dgm:pt modelId="{BE9B67CB-9B43-8E44-B834-2D2C23D8CA6F}">
      <dgm:prSet phldrT="[Text]"/>
      <dgm:spPr/>
      <dgm:t>
        <a:bodyPr/>
        <a:lstStyle/>
        <a:p>
          <a:r>
            <a:rPr lang="en-US" dirty="0" smtClean="0"/>
            <a:t>Versatile</a:t>
          </a:r>
          <a:endParaRPr lang="en-US" dirty="0"/>
        </a:p>
      </dgm:t>
    </dgm:pt>
    <dgm:pt modelId="{318397FF-5291-C74A-B096-2062678BC539}" type="parTrans" cxnId="{3A777DC2-B194-664E-A4D3-FB148D930FDD}">
      <dgm:prSet/>
      <dgm:spPr/>
      <dgm:t>
        <a:bodyPr/>
        <a:lstStyle/>
        <a:p>
          <a:endParaRPr lang="en-US"/>
        </a:p>
      </dgm:t>
    </dgm:pt>
    <dgm:pt modelId="{88230104-3345-F347-AA10-6D73713A4FE6}" type="sibTrans" cxnId="{3A777DC2-B194-664E-A4D3-FB148D930FDD}">
      <dgm:prSet/>
      <dgm:spPr/>
      <dgm:t>
        <a:bodyPr/>
        <a:lstStyle/>
        <a:p>
          <a:endParaRPr lang="en-US"/>
        </a:p>
      </dgm:t>
    </dgm:pt>
    <dgm:pt modelId="{55B90F9C-558A-3E42-BDA7-81ADCCFBCFD2}">
      <dgm:prSet phldrT="[Text]"/>
      <dgm:spPr/>
      <dgm:t>
        <a:bodyPr/>
        <a:lstStyle/>
        <a:p>
          <a:r>
            <a:rPr lang="en-US" dirty="0" smtClean="0"/>
            <a:t>Forward-looking</a:t>
          </a:r>
          <a:endParaRPr lang="en-US" dirty="0"/>
        </a:p>
      </dgm:t>
    </dgm:pt>
    <dgm:pt modelId="{97F23BA7-9A1B-ED41-BF59-804D9E46DC5F}" type="parTrans" cxnId="{69F8EA35-CA61-4541-86B3-210EA937C25A}">
      <dgm:prSet/>
      <dgm:spPr/>
      <dgm:t>
        <a:bodyPr/>
        <a:lstStyle/>
        <a:p>
          <a:endParaRPr lang="en-US"/>
        </a:p>
      </dgm:t>
    </dgm:pt>
    <dgm:pt modelId="{A54143D7-BD9B-F84D-96F9-06237690522B}" type="sibTrans" cxnId="{69F8EA35-CA61-4541-86B3-210EA937C25A}">
      <dgm:prSet/>
      <dgm:spPr/>
      <dgm:t>
        <a:bodyPr/>
        <a:lstStyle/>
        <a:p>
          <a:endParaRPr lang="en-US"/>
        </a:p>
      </dgm:t>
    </dgm:pt>
    <dgm:pt modelId="{AD5E1995-ECA0-044C-8BA3-66102D97EEF7}">
      <dgm:prSet phldrT="[Text]"/>
      <dgm:spPr/>
      <dgm:t>
        <a:bodyPr/>
        <a:lstStyle/>
        <a:p>
          <a:r>
            <a:rPr lang="en-US" dirty="0" smtClean="0"/>
            <a:t>Modern</a:t>
          </a:r>
          <a:endParaRPr lang="en-US" dirty="0"/>
        </a:p>
      </dgm:t>
    </dgm:pt>
    <dgm:pt modelId="{690A61EF-3D9C-584C-83B0-6DD70649B7BD}" type="parTrans" cxnId="{BB940043-AB16-7142-AAA3-31A9070D696D}">
      <dgm:prSet/>
      <dgm:spPr/>
      <dgm:t>
        <a:bodyPr/>
        <a:lstStyle/>
        <a:p>
          <a:endParaRPr lang="en-US"/>
        </a:p>
      </dgm:t>
    </dgm:pt>
    <dgm:pt modelId="{2563DE09-DA1C-4441-84C0-5A82261BB2DB}" type="sibTrans" cxnId="{BB940043-AB16-7142-AAA3-31A9070D696D}">
      <dgm:prSet/>
      <dgm:spPr/>
      <dgm:t>
        <a:bodyPr/>
        <a:lstStyle/>
        <a:p>
          <a:endParaRPr lang="en-US"/>
        </a:p>
      </dgm:t>
    </dgm:pt>
    <dgm:pt modelId="{B85A82EA-496A-694D-B8C7-CE13E367833A}">
      <dgm:prSet phldrT="[Text]"/>
      <dgm:spPr/>
      <dgm:t>
        <a:bodyPr/>
        <a:lstStyle/>
        <a:p>
          <a:r>
            <a:rPr lang="en-US" dirty="0" smtClean="0"/>
            <a:t>Aspirational</a:t>
          </a:r>
          <a:endParaRPr lang="en-US" dirty="0"/>
        </a:p>
      </dgm:t>
    </dgm:pt>
    <dgm:pt modelId="{52C03CD8-3D05-6043-A2C8-A9B30A0EFF70}" type="sibTrans" cxnId="{FEACF63C-4999-7B4B-AEDE-AE4C9D50127D}">
      <dgm:prSet/>
      <dgm:spPr/>
      <dgm:t>
        <a:bodyPr/>
        <a:lstStyle/>
        <a:p>
          <a:endParaRPr lang="en-US"/>
        </a:p>
      </dgm:t>
    </dgm:pt>
    <dgm:pt modelId="{8DDA43E4-2D1F-8144-94E0-5705E396266C}" type="parTrans" cxnId="{FEACF63C-4999-7B4B-AEDE-AE4C9D50127D}">
      <dgm:prSet/>
      <dgm:spPr/>
      <dgm:t>
        <a:bodyPr/>
        <a:lstStyle/>
        <a:p>
          <a:endParaRPr lang="en-US"/>
        </a:p>
      </dgm:t>
    </dgm:pt>
    <dgm:pt modelId="{CBFBCE9A-904C-2E43-BB5F-1F4E15B80A6C}" type="pres">
      <dgm:prSet presAssocID="{60FFCA20-3144-304B-8A7C-CFA5EDEE68FC}" presName="cycle" presStyleCnt="0">
        <dgm:presLayoutVars>
          <dgm:dir/>
          <dgm:resizeHandles val="exact"/>
        </dgm:presLayoutVars>
      </dgm:prSet>
      <dgm:spPr/>
      <dgm:t>
        <a:bodyPr/>
        <a:lstStyle/>
        <a:p>
          <a:endParaRPr lang="en-US"/>
        </a:p>
      </dgm:t>
    </dgm:pt>
    <dgm:pt modelId="{387DBD7F-CB92-A440-B032-FC65C2835776}" type="pres">
      <dgm:prSet presAssocID="{B85A82EA-496A-694D-B8C7-CE13E367833A}" presName="node" presStyleLbl="node1" presStyleIdx="0" presStyleCnt="5">
        <dgm:presLayoutVars>
          <dgm:bulletEnabled val="1"/>
        </dgm:presLayoutVars>
      </dgm:prSet>
      <dgm:spPr/>
      <dgm:t>
        <a:bodyPr/>
        <a:lstStyle/>
        <a:p>
          <a:endParaRPr lang="en-US"/>
        </a:p>
      </dgm:t>
    </dgm:pt>
    <dgm:pt modelId="{6048A44D-4235-1C43-8D91-4E6B0DB36176}" type="pres">
      <dgm:prSet presAssocID="{B85A82EA-496A-694D-B8C7-CE13E367833A}" presName="spNode" presStyleCnt="0"/>
      <dgm:spPr/>
    </dgm:pt>
    <dgm:pt modelId="{3DCAE34C-20C7-054C-87C9-6155EF40917F}" type="pres">
      <dgm:prSet presAssocID="{52C03CD8-3D05-6043-A2C8-A9B30A0EFF70}" presName="sibTrans" presStyleLbl="sibTrans1D1" presStyleIdx="0" presStyleCnt="5"/>
      <dgm:spPr/>
      <dgm:t>
        <a:bodyPr/>
        <a:lstStyle/>
        <a:p>
          <a:endParaRPr lang="en-US"/>
        </a:p>
      </dgm:t>
    </dgm:pt>
    <dgm:pt modelId="{BA9E08C0-A346-394F-98B4-F7CD0D646548}" type="pres">
      <dgm:prSet presAssocID="{5C94524E-656E-5E40-B1C2-C0F1D3A5E9DB}" presName="node" presStyleLbl="node1" presStyleIdx="1" presStyleCnt="5" custRadScaleRad="101763" custRadScaleInc="-14148">
        <dgm:presLayoutVars>
          <dgm:bulletEnabled val="1"/>
        </dgm:presLayoutVars>
      </dgm:prSet>
      <dgm:spPr/>
      <dgm:t>
        <a:bodyPr/>
        <a:lstStyle/>
        <a:p>
          <a:endParaRPr lang="en-US"/>
        </a:p>
      </dgm:t>
    </dgm:pt>
    <dgm:pt modelId="{C5713A20-0523-4A4E-9BBB-0E0BE2A64A69}" type="pres">
      <dgm:prSet presAssocID="{5C94524E-656E-5E40-B1C2-C0F1D3A5E9DB}" presName="spNode" presStyleCnt="0"/>
      <dgm:spPr/>
    </dgm:pt>
    <dgm:pt modelId="{5ADA5407-53C8-8844-A8E2-CF4F58AEB107}" type="pres">
      <dgm:prSet presAssocID="{A920E21C-F296-4B48-BDD0-5ACFA157E49D}" presName="sibTrans" presStyleLbl="sibTrans1D1" presStyleIdx="1" presStyleCnt="5"/>
      <dgm:spPr/>
      <dgm:t>
        <a:bodyPr/>
        <a:lstStyle/>
        <a:p>
          <a:endParaRPr lang="en-US"/>
        </a:p>
      </dgm:t>
    </dgm:pt>
    <dgm:pt modelId="{1A2A34AD-36A0-6C47-BC89-9CFAE7BAAD26}" type="pres">
      <dgm:prSet presAssocID="{BE9B67CB-9B43-8E44-B834-2D2C23D8CA6F}" presName="node" presStyleLbl="node1" presStyleIdx="2" presStyleCnt="5">
        <dgm:presLayoutVars>
          <dgm:bulletEnabled val="1"/>
        </dgm:presLayoutVars>
      </dgm:prSet>
      <dgm:spPr/>
      <dgm:t>
        <a:bodyPr/>
        <a:lstStyle/>
        <a:p>
          <a:endParaRPr lang="en-US"/>
        </a:p>
      </dgm:t>
    </dgm:pt>
    <dgm:pt modelId="{5F9DB6FC-B792-D145-8942-81E8786A942F}" type="pres">
      <dgm:prSet presAssocID="{BE9B67CB-9B43-8E44-B834-2D2C23D8CA6F}" presName="spNode" presStyleCnt="0"/>
      <dgm:spPr/>
    </dgm:pt>
    <dgm:pt modelId="{105CB214-6C93-0A41-8327-160043A6F732}" type="pres">
      <dgm:prSet presAssocID="{88230104-3345-F347-AA10-6D73713A4FE6}" presName="sibTrans" presStyleLbl="sibTrans1D1" presStyleIdx="2" presStyleCnt="5"/>
      <dgm:spPr/>
      <dgm:t>
        <a:bodyPr/>
        <a:lstStyle/>
        <a:p>
          <a:endParaRPr lang="en-US"/>
        </a:p>
      </dgm:t>
    </dgm:pt>
    <dgm:pt modelId="{0211D767-9146-674C-9108-4B835A998239}" type="pres">
      <dgm:prSet presAssocID="{55B90F9C-558A-3E42-BDA7-81ADCCFBCFD2}" presName="node" presStyleLbl="node1" presStyleIdx="3" presStyleCnt="5">
        <dgm:presLayoutVars>
          <dgm:bulletEnabled val="1"/>
        </dgm:presLayoutVars>
      </dgm:prSet>
      <dgm:spPr/>
      <dgm:t>
        <a:bodyPr/>
        <a:lstStyle/>
        <a:p>
          <a:endParaRPr lang="en-US"/>
        </a:p>
      </dgm:t>
    </dgm:pt>
    <dgm:pt modelId="{99E1EA46-2A2D-0248-A030-2B23E9DA82D3}" type="pres">
      <dgm:prSet presAssocID="{55B90F9C-558A-3E42-BDA7-81ADCCFBCFD2}" presName="spNode" presStyleCnt="0"/>
      <dgm:spPr/>
    </dgm:pt>
    <dgm:pt modelId="{82E47A69-A571-7B45-842B-79FFC3A3B1D0}" type="pres">
      <dgm:prSet presAssocID="{A54143D7-BD9B-F84D-96F9-06237690522B}" presName="sibTrans" presStyleLbl="sibTrans1D1" presStyleIdx="3" presStyleCnt="5"/>
      <dgm:spPr/>
      <dgm:t>
        <a:bodyPr/>
        <a:lstStyle/>
        <a:p>
          <a:endParaRPr lang="en-US"/>
        </a:p>
      </dgm:t>
    </dgm:pt>
    <dgm:pt modelId="{8EB51EF0-5836-164C-B59E-64097BBC476C}" type="pres">
      <dgm:prSet presAssocID="{AD5E1995-ECA0-044C-8BA3-66102D97EEF7}" presName="node" presStyleLbl="node1" presStyleIdx="4" presStyleCnt="5">
        <dgm:presLayoutVars>
          <dgm:bulletEnabled val="1"/>
        </dgm:presLayoutVars>
      </dgm:prSet>
      <dgm:spPr/>
      <dgm:t>
        <a:bodyPr/>
        <a:lstStyle/>
        <a:p>
          <a:endParaRPr lang="en-US"/>
        </a:p>
      </dgm:t>
    </dgm:pt>
    <dgm:pt modelId="{08D8F1A6-7CC7-7743-B352-3A849F1A0A60}" type="pres">
      <dgm:prSet presAssocID="{AD5E1995-ECA0-044C-8BA3-66102D97EEF7}" presName="spNode" presStyleCnt="0"/>
      <dgm:spPr/>
    </dgm:pt>
    <dgm:pt modelId="{BC71CEB7-8697-344E-80E2-8C4649E084A9}" type="pres">
      <dgm:prSet presAssocID="{2563DE09-DA1C-4441-84C0-5A82261BB2DB}" presName="sibTrans" presStyleLbl="sibTrans1D1" presStyleIdx="4" presStyleCnt="5"/>
      <dgm:spPr/>
      <dgm:t>
        <a:bodyPr/>
        <a:lstStyle/>
        <a:p>
          <a:endParaRPr lang="en-US"/>
        </a:p>
      </dgm:t>
    </dgm:pt>
  </dgm:ptLst>
  <dgm:cxnLst>
    <dgm:cxn modelId="{6B2968AA-C4B5-4189-98EB-75696EC0A372}" type="presOf" srcId="{88230104-3345-F347-AA10-6D73713A4FE6}" destId="{105CB214-6C93-0A41-8327-160043A6F732}" srcOrd="0" destOrd="0" presId="urn:microsoft.com/office/officeart/2005/8/layout/cycle6"/>
    <dgm:cxn modelId="{3D331D08-A5AA-40C8-A8D0-EBDEA40CB905}" type="presOf" srcId="{AD5E1995-ECA0-044C-8BA3-66102D97EEF7}" destId="{8EB51EF0-5836-164C-B59E-64097BBC476C}" srcOrd="0" destOrd="0" presId="urn:microsoft.com/office/officeart/2005/8/layout/cycle6"/>
    <dgm:cxn modelId="{5A504500-7C52-4400-AE4C-B646436CA5B5}" type="presOf" srcId="{60FFCA20-3144-304B-8A7C-CFA5EDEE68FC}" destId="{CBFBCE9A-904C-2E43-BB5F-1F4E15B80A6C}" srcOrd="0" destOrd="0" presId="urn:microsoft.com/office/officeart/2005/8/layout/cycle6"/>
    <dgm:cxn modelId="{76AA7228-1F48-44D4-B6E3-74428024BB0A}" type="presOf" srcId="{A920E21C-F296-4B48-BDD0-5ACFA157E49D}" destId="{5ADA5407-53C8-8844-A8E2-CF4F58AEB107}" srcOrd="0" destOrd="0" presId="urn:microsoft.com/office/officeart/2005/8/layout/cycle6"/>
    <dgm:cxn modelId="{BB940043-AB16-7142-AAA3-31A9070D696D}" srcId="{60FFCA20-3144-304B-8A7C-CFA5EDEE68FC}" destId="{AD5E1995-ECA0-044C-8BA3-66102D97EEF7}" srcOrd="4" destOrd="0" parTransId="{690A61EF-3D9C-584C-83B0-6DD70649B7BD}" sibTransId="{2563DE09-DA1C-4441-84C0-5A82261BB2DB}"/>
    <dgm:cxn modelId="{10C8E8CC-7D0B-41E2-B11F-4E50D59BAA49}" type="presOf" srcId="{55B90F9C-558A-3E42-BDA7-81ADCCFBCFD2}" destId="{0211D767-9146-674C-9108-4B835A998239}" srcOrd="0" destOrd="0" presId="urn:microsoft.com/office/officeart/2005/8/layout/cycle6"/>
    <dgm:cxn modelId="{FEACF63C-4999-7B4B-AEDE-AE4C9D50127D}" srcId="{60FFCA20-3144-304B-8A7C-CFA5EDEE68FC}" destId="{B85A82EA-496A-694D-B8C7-CE13E367833A}" srcOrd="0" destOrd="0" parTransId="{8DDA43E4-2D1F-8144-94E0-5705E396266C}" sibTransId="{52C03CD8-3D05-6043-A2C8-A9B30A0EFF70}"/>
    <dgm:cxn modelId="{39C427A9-6190-427C-90BC-FFD9A71F2E01}" type="presOf" srcId="{5C94524E-656E-5E40-B1C2-C0F1D3A5E9DB}" destId="{BA9E08C0-A346-394F-98B4-F7CD0D646548}" srcOrd="0" destOrd="0" presId="urn:microsoft.com/office/officeart/2005/8/layout/cycle6"/>
    <dgm:cxn modelId="{BD676124-0ABA-F74F-B879-BDBBE0CFC971}" srcId="{60FFCA20-3144-304B-8A7C-CFA5EDEE68FC}" destId="{5C94524E-656E-5E40-B1C2-C0F1D3A5E9DB}" srcOrd="1" destOrd="0" parTransId="{507F7EE6-7988-DC40-A68A-8860B1D22763}" sibTransId="{A920E21C-F296-4B48-BDD0-5ACFA157E49D}"/>
    <dgm:cxn modelId="{F41B2DCF-3B06-415F-9728-71CCF816F0A8}" type="presOf" srcId="{52C03CD8-3D05-6043-A2C8-A9B30A0EFF70}" destId="{3DCAE34C-20C7-054C-87C9-6155EF40917F}" srcOrd="0" destOrd="0" presId="urn:microsoft.com/office/officeart/2005/8/layout/cycle6"/>
    <dgm:cxn modelId="{B7CC2BA8-AF0B-41C2-A7E9-79B734AD69D6}" type="presOf" srcId="{A54143D7-BD9B-F84D-96F9-06237690522B}" destId="{82E47A69-A571-7B45-842B-79FFC3A3B1D0}" srcOrd="0" destOrd="0" presId="urn:microsoft.com/office/officeart/2005/8/layout/cycle6"/>
    <dgm:cxn modelId="{A948ACF1-9E52-40AF-91B4-1B18E5DEA5EE}" type="presOf" srcId="{BE9B67CB-9B43-8E44-B834-2D2C23D8CA6F}" destId="{1A2A34AD-36A0-6C47-BC89-9CFAE7BAAD26}" srcOrd="0" destOrd="0" presId="urn:microsoft.com/office/officeart/2005/8/layout/cycle6"/>
    <dgm:cxn modelId="{2F33F995-69C8-4D30-999F-AB452CB9B740}" type="presOf" srcId="{B85A82EA-496A-694D-B8C7-CE13E367833A}" destId="{387DBD7F-CB92-A440-B032-FC65C2835776}" srcOrd="0" destOrd="0" presId="urn:microsoft.com/office/officeart/2005/8/layout/cycle6"/>
    <dgm:cxn modelId="{69F8EA35-CA61-4541-86B3-210EA937C25A}" srcId="{60FFCA20-3144-304B-8A7C-CFA5EDEE68FC}" destId="{55B90F9C-558A-3E42-BDA7-81ADCCFBCFD2}" srcOrd="3" destOrd="0" parTransId="{97F23BA7-9A1B-ED41-BF59-804D9E46DC5F}" sibTransId="{A54143D7-BD9B-F84D-96F9-06237690522B}"/>
    <dgm:cxn modelId="{E22B45B5-8EF3-4B24-9074-238DF083C721}" type="presOf" srcId="{2563DE09-DA1C-4441-84C0-5A82261BB2DB}" destId="{BC71CEB7-8697-344E-80E2-8C4649E084A9}" srcOrd="0" destOrd="0" presId="urn:microsoft.com/office/officeart/2005/8/layout/cycle6"/>
    <dgm:cxn modelId="{3A777DC2-B194-664E-A4D3-FB148D930FDD}" srcId="{60FFCA20-3144-304B-8A7C-CFA5EDEE68FC}" destId="{BE9B67CB-9B43-8E44-B834-2D2C23D8CA6F}" srcOrd="2" destOrd="0" parTransId="{318397FF-5291-C74A-B096-2062678BC539}" sibTransId="{88230104-3345-F347-AA10-6D73713A4FE6}"/>
    <dgm:cxn modelId="{CB68B22A-16D1-4ADC-A6B3-DA9B77795F04}" type="presParOf" srcId="{CBFBCE9A-904C-2E43-BB5F-1F4E15B80A6C}" destId="{387DBD7F-CB92-A440-B032-FC65C2835776}" srcOrd="0" destOrd="0" presId="urn:microsoft.com/office/officeart/2005/8/layout/cycle6"/>
    <dgm:cxn modelId="{36D38A39-B1B4-4C16-BC86-F5327946179B}" type="presParOf" srcId="{CBFBCE9A-904C-2E43-BB5F-1F4E15B80A6C}" destId="{6048A44D-4235-1C43-8D91-4E6B0DB36176}" srcOrd="1" destOrd="0" presId="urn:microsoft.com/office/officeart/2005/8/layout/cycle6"/>
    <dgm:cxn modelId="{7E67CB6C-2D6F-4E3A-98A6-A4C657131AA1}" type="presParOf" srcId="{CBFBCE9A-904C-2E43-BB5F-1F4E15B80A6C}" destId="{3DCAE34C-20C7-054C-87C9-6155EF40917F}" srcOrd="2" destOrd="0" presId="urn:microsoft.com/office/officeart/2005/8/layout/cycle6"/>
    <dgm:cxn modelId="{B093AB68-3DF7-481E-BE79-126E0213599F}" type="presParOf" srcId="{CBFBCE9A-904C-2E43-BB5F-1F4E15B80A6C}" destId="{BA9E08C0-A346-394F-98B4-F7CD0D646548}" srcOrd="3" destOrd="0" presId="urn:microsoft.com/office/officeart/2005/8/layout/cycle6"/>
    <dgm:cxn modelId="{C5237E22-564B-4F0D-AEC8-66A970A2B04B}" type="presParOf" srcId="{CBFBCE9A-904C-2E43-BB5F-1F4E15B80A6C}" destId="{C5713A20-0523-4A4E-9BBB-0E0BE2A64A69}" srcOrd="4" destOrd="0" presId="urn:microsoft.com/office/officeart/2005/8/layout/cycle6"/>
    <dgm:cxn modelId="{9B549884-47CA-46DB-A90B-C68F4599C6E2}" type="presParOf" srcId="{CBFBCE9A-904C-2E43-BB5F-1F4E15B80A6C}" destId="{5ADA5407-53C8-8844-A8E2-CF4F58AEB107}" srcOrd="5" destOrd="0" presId="urn:microsoft.com/office/officeart/2005/8/layout/cycle6"/>
    <dgm:cxn modelId="{7CA9EC47-42B0-43E6-8D94-3CCC8B507774}" type="presParOf" srcId="{CBFBCE9A-904C-2E43-BB5F-1F4E15B80A6C}" destId="{1A2A34AD-36A0-6C47-BC89-9CFAE7BAAD26}" srcOrd="6" destOrd="0" presId="urn:microsoft.com/office/officeart/2005/8/layout/cycle6"/>
    <dgm:cxn modelId="{7EE2B58F-170E-466A-99D8-832A70F5DD0A}" type="presParOf" srcId="{CBFBCE9A-904C-2E43-BB5F-1F4E15B80A6C}" destId="{5F9DB6FC-B792-D145-8942-81E8786A942F}" srcOrd="7" destOrd="0" presId="urn:microsoft.com/office/officeart/2005/8/layout/cycle6"/>
    <dgm:cxn modelId="{475B180D-98B3-43A6-BF83-ED4888AC4A9F}" type="presParOf" srcId="{CBFBCE9A-904C-2E43-BB5F-1F4E15B80A6C}" destId="{105CB214-6C93-0A41-8327-160043A6F732}" srcOrd="8" destOrd="0" presId="urn:microsoft.com/office/officeart/2005/8/layout/cycle6"/>
    <dgm:cxn modelId="{7D4A70E4-C314-4B72-AA6F-94824DA8D5C0}" type="presParOf" srcId="{CBFBCE9A-904C-2E43-BB5F-1F4E15B80A6C}" destId="{0211D767-9146-674C-9108-4B835A998239}" srcOrd="9" destOrd="0" presId="urn:microsoft.com/office/officeart/2005/8/layout/cycle6"/>
    <dgm:cxn modelId="{EF385501-CE56-4D20-8EBB-628567F70985}" type="presParOf" srcId="{CBFBCE9A-904C-2E43-BB5F-1F4E15B80A6C}" destId="{99E1EA46-2A2D-0248-A030-2B23E9DA82D3}" srcOrd="10" destOrd="0" presId="urn:microsoft.com/office/officeart/2005/8/layout/cycle6"/>
    <dgm:cxn modelId="{782ED954-0F31-4349-9D47-2620CF70FA43}" type="presParOf" srcId="{CBFBCE9A-904C-2E43-BB5F-1F4E15B80A6C}" destId="{82E47A69-A571-7B45-842B-79FFC3A3B1D0}" srcOrd="11" destOrd="0" presId="urn:microsoft.com/office/officeart/2005/8/layout/cycle6"/>
    <dgm:cxn modelId="{0A95BE3A-3EB9-4804-9CC8-DA4EACEEE103}" type="presParOf" srcId="{CBFBCE9A-904C-2E43-BB5F-1F4E15B80A6C}" destId="{8EB51EF0-5836-164C-B59E-64097BBC476C}" srcOrd="12" destOrd="0" presId="urn:microsoft.com/office/officeart/2005/8/layout/cycle6"/>
    <dgm:cxn modelId="{5F35E5AF-34CD-4755-928E-D86A1999BB47}" type="presParOf" srcId="{CBFBCE9A-904C-2E43-BB5F-1F4E15B80A6C}" destId="{08D8F1A6-7CC7-7743-B352-3A849F1A0A60}" srcOrd="13" destOrd="0" presId="urn:microsoft.com/office/officeart/2005/8/layout/cycle6"/>
    <dgm:cxn modelId="{B8C7D189-A380-4736-B56F-09DE503AF4C3}" type="presParOf" srcId="{CBFBCE9A-904C-2E43-BB5F-1F4E15B80A6C}" destId="{BC71CEB7-8697-344E-80E2-8C4649E084A9}"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37871-C1FD-454B-B52F-4AE7E6C0A902}">
      <dsp:nvSpPr>
        <dsp:cNvPr id="0" name=""/>
        <dsp:cNvSpPr/>
      </dsp:nvSpPr>
      <dsp:spPr>
        <a:xfrm>
          <a:off x="0" y="38952"/>
          <a:ext cx="758952" cy="720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37871-C1FD-454B-B52F-4AE7E6C0A902}">
      <dsp:nvSpPr>
        <dsp:cNvPr id="0" name=""/>
        <dsp:cNvSpPr/>
      </dsp:nvSpPr>
      <dsp:spPr>
        <a:xfrm>
          <a:off x="0" y="38952"/>
          <a:ext cx="758952" cy="720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692E3-F815-D547-9809-54AA4C9A6870}">
      <dsp:nvSpPr>
        <dsp:cNvPr id="0" name=""/>
        <dsp:cNvSpPr/>
      </dsp:nvSpPr>
      <dsp:spPr>
        <a:xfrm>
          <a:off x="2149" y="0"/>
          <a:ext cx="2109136" cy="3581399"/>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smtClean="0">
              <a:solidFill>
                <a:schemeClr val="bg1"/>
              </a:solidFill>
              <a:latin typeface="Helvetica Neue Light"/>
              <a:cs typeface="Helvetica Neue Light"/>
            </a:rPr>
            <a:t>Research</a:t>
          </a:r>
          <a:endParaRPr lang="en-US" sz="3200" b="0" i="0" kern="1200" dirty="0">
            <a:solidFill>
              <a:schemeClr val="bg1"/>
            </a:solidFill>
            <a:latin typeface="Helvetica Neue Light"/>
            <a:cs typeface="Helvetica Neue Light"/>
          </a:endParaRPr>
        </a:p>
      </dsp:txBody>
      <dsp:txXfrm>
        <a:off x="2149" y="0"/>
        <a:ext cx="2109136" cy="1074419"/>
      </dsp:txXfrm>
    </dsp:sp>
    <dsp:sp modelId="{042C9578-A744-D140-AE4C-59A62752C098}">
      <dsp:nvSpPr>
        <dsp:cNvPr id="0" name=""/>
        <dsp:cNvSpPr/>
      </dsp:nvSpPr>
      <dsp:spPr>
        <a:xfrm>
          <a:off x="213063" y="1075468"/>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PT benefits everyone</a:t>
          </a:r>
          <a:endParaRPr lang="en-US" sz="1700" b="0" i="0" kern="1200" dirty="0">
            <a:latin typeface="Helvetica Neue Light"/>
            <a:cs typeface="Helvetica Neue Light"/>
          </a:endParaRPr>
        </a:p>
      </dsp:txBody>
      <dsp:txXfrm>
        <a:off x="244690" y="1107095"/>
        <a:ext cx="1624055" cy="1016586"/>
      </dsp:txXfrm>
    </dsp:sp>
    <dsp:sp modelId="{582539C3-49B9-C342-8D38-051B1A17CD2A}">
      <dsp:nvSpPr>
        <dsp:cNvPr id="0" name=""/>
        <dsp:cNvSpPr/>
      </dsp:nvSpPr>
      <dsp:spPr>
        <a:xfrm>
          <a:off x="213063" y="2321439"/>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PT is vital to our community</a:t>
          </a:r>
          <a:endParaRPr lang="en-US" sz="1700" b="0" i="0" kern="1200" dirty="0">
            <a:latin typeface="Helvetica Neue Light"/>
            <a:cs typeface="Helvetica Neue Light"/>
          </a:endParaRPr>
        </a:p>
      </dsp:txBody>
      <dsp:txXfrm>
        <a:off x="244690" y="2353066"/>
        <a:ext cx="1624055" cy="1016586"/>
      </dsp:txXfrm>
    </dsp:sp>
    <dsp:sp modelId="{0D666548-7EF5-4F42-AFB5-CAA7A0D76CCA}">
      <dsp:nvSpPr>
        <dsp:cNvPr id="0" name=""/>
        <dsp:cNvSpPr/>
      </dsp:nvSpPr>
      <dsp:spPr>
        <a:xfrm>
          <a:off x="2269471" y="0"/>
          <a:ext cx="2109136" cy="3581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kern="1200" dirty="0" smtClean="0">
              <a:latin typeface="Helvetica Neue Light"/>
              <a:cs typeface="Helvetica Neue Light"/>
            </a:rPr>
            <a:t>Brand</a:t>
          </a:r>
          <a:r>
            <a:rPr lang="en-US" sz="4600" kern="1200" dirty="0" smtClean="0"/>
            <a:t>	</a:t>
          </a:r>
          <a:endParaRPr lang="en-US" sz="4600" kern="1200" dirty="0"/>
        </a:p>
      </dsp:txBody>
      <dsp:txXfrm>
        <a:off x="2269471" y="0"/>
        <a:ext cx="2109136" cy="1074419"/>
      </dsp:txXfrm>
    </dsp:sp>
    <dsp:sp modelId="{572B57A5-4BDB-D041-981E-D38ED5AFE017}">
      <dsp:nvSpPr>
        <dsp:cNvPr id="0" name=""/>
        <dsp:cNvSpPr/>
      </dsp:nvSpPr>
      <dsp:spPr>
        <a:xfrm>
          <a:off x="2480384" y="1075468"/>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Where PT goes, community grows</a:t>
          </a:r>
          <a:endParaRPr lang="en-US" sz="1700" b="0" i="0" kern="1200" dirty="0">
            <a:latin typeface="Helvetica Neue Light"/>
            <a:cs typeface="Helvetica Neue Light"/>
          </a:endParaRPr>
        </a:p>
      </dsp:txBody>
      <dsp:txXfrm>
        <a:off x="2512011" y="1107095"/>
        <a:ext cx="1624055" cy="1016586"/>
      </dsp:txXfrm>
    </dsp:sp>
    <dsp:sp modelId="{80E1C392-78ED-7744-B048-6D22101E8923}">
      <dsp:nvSpPr>
        <dsp:cNvPr id="0" name=""/>
        <dsp:cNvSpPr/>
      </dsp:nvSpPr>
      <dsp:spPr>
        <a:xfrm>
          <a:off x="2480384" y="2321439"/>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Allows modern communities to move forward</a:t>
          </a:r>
          <a:endParaRPr lang="en-US" sz="1700" b="0" i="0" kern="1200" dirty="0">
            <a:latin typeface="Helvetica Neue Light"/>
            <a:cs typeface="Helvetica Neue Light"/>
          </a:endParaRPr>
        </a:p>
      </dsp:txBody>
      <dsp:txXfrm>
        <a:off x="2512011" y="2353066"/>
        <a:ext cx="1624055" cy="1016586"/>
      </dsp:txXfrm>
    </dsp:sp>
    <dsp:sp modelId="{EF5EF48A-253F-F941-836E-176EF0076AB8}">
      <dsp:nvSpPr>
        <dsp:cNvPr id="0" name=""/>
        <dsp:cNvSpPr/>
      </dsp:nvSpPr>
      <dsp:spPr>
        <a:xfrm>
          <a:off x="4536792" y="0"/>
          <a:ext cx="2109136" cy="3581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0" i="0" kern="1200" dirty="0" smtClean="0">
              <a:latin typeface="Helvetica Neue Light"/>
              <a:cs typeface="Helvetica Neue Light"/>
            </a:rPr>
            <a:t>Local Systems</a:t>
          </a:r>
          <a:endParaRPr lang="en-US" sz="3100" b="0" i="0" kern="1200" dirty="0">
            <a:latin typeface="Helvetica Neue Light"/>
            <a:cs typeface="Helvetica Neue Light"/>
          </a:endParaRPr>
        </a:p>
      </dsp:txBody>
      <dsp:txXfrm>
        <a:off x="4536792" y="0"/>
        <a:ext cx="2109136" cy="1074419"/>
      </dsp:txXfrm>
    </dsp:sp>
    <dsp:sp modelId="{F6161305-02D0-B644-B0AD-AA61B4682EED}">
      <dsp:nvSpPr>
        <dsp:cNvPr id="0" name=""/>
        <dsp:cNvSpPr/>
      </dsp:nvSpPr>
      <dsp:spPr>
        <a:xfrm>
          <a:off x="4747706" y="1075468"/>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Our local system is vital to the growth of our community</a:t>
          </a:r>
          <a:endParaRPr lang="en-US" sz="1700" b="0" i="0" kern="1200" dirty="0">
            <a:latin typeface="Helvetica Neue Light"/>
            <a:cs typeface="Helvetica Neue Light"/>
          </a:endParaRPr>
        </a:p>
      </dsp:txBody>
      <dsp:txXfrm>
        <a:off x="4779333" y="1107095"/>
        <a:ext cx="1624055" cy="1016586"/>
      </dsp:txXfrm>
    </dsp:sp>
    <dsp:sp modelId="{E3D07B64-0657-D045-9F87-7F673E3DE843}">
      <dsp:nvSpPr>
        <dsp:cNvPr id="0" name=""/>
        <dsp:cNvSpPr/>
      </dsp:nvSpPr>
      <dsp:spPr>
        <a:xfrm>
          <a:off x="4747706" y="2321439"/>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Local economic benefits</a:t>
          </a:r>
          <a:endParaRPr lang="en-US" sz="1700" b="0" i="0" kern="1200" dirty="0">
            <a:latin typeface="Helvetica Neue Light"/>
            <a:cs typeface="Helvetica Neue Light"/>
          </a:endParaRPr>
        </a:p>
      </dsp:txBody>
      <dsp:txXfrm>
        <a:off x="4779333" y="2353066"/>
        <a:ext cx="1624055" cy="1016586"/>
      </dsp:txXfrm>
    </dsp:sp>
    <dsp:sp modelId="{0FE50F28-9800-D44B-97C1-B4B7A1E1900B}">
      <dsp:nvSpPr>
        <dsp:cNvPr id="0" name=""/>
        <dsp:cNvSpPr/>
      </dsp:nvSpPr>
      <dsp:spPr>
        <a:xfrm>
          <a:off x="6804114" y="0"/>
          <a:ext cx="2109136" cy="3581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i="0" kern="1200" dirty="0" smtClean="0">
              <a:latin typeface="Helvetica Neue Light"/>
              <a:cs typeface="Helvetica Neue Light"/>
            </a:rPr>
            <a:t>Advocacy</a:t>
          </a:r>
          <a:endParaRPr lang="en-US" sz="2800" b="0" i="0" kern="1200" dirty="0">
            <a:latin typeface="Helvetica Neue Light"/>
            <a:cs typeface="Helvetica Neue Light"/>
          </a:endParaRPr>
        </a:p>
      </dsp:txBody>
      <dsp:txXfrm>
        <a:off x="6804114" y="0"/>
        <a:ext cx="2109136" cy="1074419"/>
      </dsp:txXfrm>
    </dsp:sp>
    <dsp:sp modelId="{8ED4F173-5E36-2F4D-A5B1-4E9AA027ED6D}">
      <dsp:nvSpPr>
        <dsp:cNvPr id="0" name=""/>
        <dsp:cNvSpPr/>
      </dsp:nvSpPr>
      <dsp:spPr>
        <a:xfrm>
          <a:off x="7015027" y="1075468"/>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PT is vital to communities</a:t>
          </a:r>
          <a:endParaRPr lang="en-US" sz="1700" b="0" i="0" kern="1200" dirty="0">
            <a:latin typeface="Helvetica Neue Light"/>
            <a:cs typeface="Helvetica Neue Light"/>
          </a:endParaRPr>
        </a:p>
      </dsp:txBody>
      <dsp:txXfrm>
        <a:off x="7046654" y="1107095"/>
        <a:ext cx="1624055" cy="1016586"/>
      </dsp:txXfrm>
    </dsp:sp>
    <dsp:sp modelId="{D4635B9C-C7C4-9E44-A382-EC0C056E1C27}">
      <dsp:nvSpPr>
        <dsp:cNvPr id="0" name=""/>
        <dsp:cNvSpPr/>
      </dsp:nvSpPr>
      <dsp:spPr>
        <a:xfrm>
          <a:off x="7015027" y="2321439"/>
          <a:ext cx="1687309" cy="1079840"/>
        </a:xfrm>
        <a:prstGeom prst="roundRect">
          <a:avLst>
            <a:gd name="adj" fmla="val 10000"/>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b="0" i="0" kern="1200" dirty="0" smtClean="0">
              <a:latin typeface="Helvetica Neue Light"/>
              <a:cs typeface="Helvetica Neue Light"/>
            </a:rPr>
            <a:t>Economic benefits</a:t>
          </a:r>
          <a:endParaRPr lang="en-US" sz="1700" b="0" i="0" kern="1200" dirty="0">
            <a:latin typeface="Helvetica Neue Light"/>
            <a:cs typeface="Helvetica Neue Light"/>
          </a:endParaRPr>
        </a:p>
      </dsp:txBody>
      <dsp:txXfrm>
        <a:off x="7046654" y="2353066"/>
        <a:ext cx="1624055" cy="1016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5EE83-0003-6A49-8FF8-5DA98F2D4E9F}">
      <dsp:nvSpPr>
        <dsp:cNvPr id="0" name=""/>
        <dsp:cNvSpPr/>
      </dsp:nvSpPr>
      <dsp:spPr>
        <a:xfrm>
          <a:off x="2762791" y="2006276"/>
          <a:ext cx="2085273" cy="1944902"/>
        </a:xfrm>
        <a:prstGeom prst="ellipse">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mn-lt"/>
              <a:ea typeface="+mn-ea"/>
              <a:cs typeface="Helvetica Neue Light"/>
            </a:rPr>
            <a:t>D.C</a:t>
          </a:r>
          <a:r>
            <a:rPr lang="en-US" sz="2000" b="0" kern="1200" dirty="0" smtClean="0">
              <a:latin typeface="+mn-lt"/>
            </a:rPr>
            <a:t>. P</a:t>
          </a:r>
          <a:r>
            <a:rPr lang="en-US" sz="1600" b="0" kern="1200" dirty="0" smtClean="0">
              <a:latin typeface="+mn-lt"/>
              <a:ea typeface="+mn-ea"/>
              <a:cs typeface="Helvetica Neue Light"/>
            </a:rPr>
            <a:t>olicymakers </a:t>
          </a:r>
          <a:r>
            <a:rPr lang="en-US" sz="1800" b="0" kern="1200" dirty="0" smtClean="0">
              <a:latin typeface="+mn-lt"/>
              <a:ea typeface="+mn-ea"/>
              <a:cs typeface="Helvetica Neue Light"/>
            </a:rPr>
            <a:t>and Local Influencers</a:t>
          </a:r>
          <a:endParaRPr lang="en-US" sz="1800" b="0" kern="1200" dirty="0">
            <a:latin typeface="+mn-lt"/>
            <a:ea typeface="+mn-ea"/>
            <a:cs typeface="Helvetica Neue Light"/>
          </a:endParaRPr>
        </a:p>
      </dsp:txBody>
      <dsp:txXfrm>
        <a:off x="3068172" y="2291100"/>
        <a:ext cx="1474511" cy="1375254"/>
      </dsp:txXfrm>
    </dsp:sp>
    <dsp:sp modelId="{DA582FB9-E8C0-D540-9792-48BB8DA88E2C}">
      <dsp:nvSpPr>
        <dsp:cNvPr id="0" name=""/>
        <dsp:cNvSpPr/>
      </dsp:nvSpPr>
      <dsp:spPr>
        <a:xfrm rot="10800000">
          <a:off x="1143025" y="2728222"/>
          <a:ext cx="1530678" cy="50100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808538-EFE6-D14A-B3D7-5DDF85AC33E1}">
      <dsp:nvSpPr>
        <dsp:cNvPr id="0" name=""/>
        <dsp:cNvSpPr/>
      </dsp:nvSpPr>
      <dsp:spPr>
        <a:xfrm>
          <a:off x="527750" y="2486507"/>
          <a:ext cx="1230550" cy="984440"/>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latin typeface="Helvetica Neue Light"/>
              <a:ea typeface="+mn-ea"/>
              <a:cs typeface="Helvetica Neue Light"/>
            </a:rPr>
            <a:t>D.C. and Targeted Advertising</a:t>
          </a:r>
          <a:endParaRPr lang="en-US" sz="1200" kern="1200" dirty="0">
            <a:latin typeface="Helvetica Neue Light"/>
            <a:ea typeface="+mn-ea"/>
            <a:cs typeface="Helvetica Neue Light"/>
          </a:endParaRPr>
        </a:p>
      </dsp:txBody>
      <dsp:txXfrm>
        <a:off x="556583" y="2515340"/>
        <a:ext cx="1172884" cy="926774"/>
      </dsp:txXfrm>
    </dsp:sp>
    <dsp:sp modelId="{5A5A683B-999A-D64D-9D69-BA7F67B690B0}">
      <dsp:nvSpPr>
        <dsp:cNvPr id="0" name=""/>
        <dsp:cNvSpPr/>
      </dsp:nvSpPr>
      <dsp:spPr>
        <a:xfrm rot="12960000">
          <a:off x="1502991" y="1620359"/>
          <a:ext cx="1555187" cy="50100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D4A4D1-326B-C249-B24A-4FED094051B7}">
      <dsp:nvSpPr>
        <dsp:cNvPr id="0" name=""/>
        <dsp:cNvSpPr/>
      </dsp:nvSpPr>
      <dsp:spPr>
        <a:xfrm>
          <a:off x="1036223" y="921586"/>
          <a:ext cx="1230550" cy="984440"/>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latin typeface="Helvetica Neue Light"/>
              <a:ea typeface="+mn-ea"/>
              <a:cs typeface="Helvetica Neue Light"/>
            </a:rPr>
            <a:t>Media Relations-National and Capitol Hill </a:t>
          </a:r>
          <a:endParaRPr lang="en-US" sz="1200" kern="1200" dirty="0">
            <a:latin typeface="Helvetica Neue Light"/>
            <a:ea typeface="+mn-ea"/>
            <a:cs typeface="Helvetica Neue Light"/>
          </a:endParaRPr>
        </a:p>
      </dsp:txBody>
      <dsp:txXfrm>
        <a:off x="1065056" y="950419"/>
        <a:ext cx="1172884" cy="926774"/>
      </dsp:txXfrm>
    </dsp:sp>
    <dsp:sp modelId="{0D7DDD35-F0E3-4B8D-8DD3-05616782251F}">
      <dsp:nvSpPr>
        <dsp:cNvPr id="0" name=""/>
        <dsp:cNvSpPr/>
      </dsp:nvSpPr>
      <dsp:spPr>
        <a:xfrm rot="15120000">
          <a:off x="2432939" y="952807"/>
          <a:ext cx="1591241" cy="501009"/>
        </a:xfrm>
        <a:prstGeom prst="lef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 modelId="{669645D8-8854-4621-BFB6-DB3D11A57857}">
      <dsp:nvSpPr>
        <dsp:cNvPr id="0" name=""/>
        <dsp:cNvSpPr/>
      </dsp:nvSpPr>
      <dsp:spPr>
        <a:xfrm>
          <a:off x="2367425" y="-45587"/>
          <a:ext cx="1230550" cy="984440"/>
        </a:xfrm>
        <a:prstGeom prst="roundRect">
          <a:avLst>
            <a:gd name="adj" fmla="val 10000"/>
          </a:avLst>
        </a:prstGeom>
        <a:solidFill>
          <a:srgbClr val="FF0000"/>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latin typeface="Helvetica Neue Light"/>
              <a:ea typeface="+mn-ea"/>
              <a:cs typeface="Helvetica Neue Light"/>
            </a:rPr>
            <a:t>APTA Member Advertising and PR Activities</a:t>
          </a:r>
          <a:endParaRPr lang="en-US" sz="1200" kern="1200" dirty="0">
            <a:latin typeface="Helvetica Neue Light"/>
            <a:ea typeface="+mn-ea"/>
            <a:cs typeface="Helvetica Neue Light"/>
          </a:endParaRPr>
        </a:p>
      </dsp:txBody>
      <dsp:txXfrm>
        <a:off x="2396258" y="-16754"/>
        <a:ext cx="1172884" cy="926774"/>
      </dsp:txXfrm>
    </dsp:sp>
    <dsp:sp modelId="{C90B7B3E-2DE3-4D2C-909A-9C112959D3DC}">
      <dsp:nvSpPr>
        <dsp:cNvPr id="0" name=""/>
        <dsp:cNvSpPr/>
      </dsp:nvSpPr>
      <dsp:spPr>
        <a:xfrm rot="17280000">
          <a:off x="3586674" y="952807"/>
          <a:ext cx="1591241" cy="50100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D2C13-E71F-4ACE-A5DF-355B3764DFF7}">
      <dsp:nvSpPr>
        <dsp:cNvPr id="0" name=""/>
        <dsp:cNvSpPr/>
      </dsp:nvSpPr>
      <dsp:spPr>
        <a:xfrm>
          <a:off x="4012880" y="-45587"/>
          <a:ext cx="1230550" cy="984440"/>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latin typeface="Helvetica Neue Light"/>
              <a:ea typeface="+mn-ea"/>
              <a:cs typeface="Helvetica Neue Light"/>
            </a:rPr>
            <a:t>Grassroots Advocacy- NAPTA and Voices for Public Transit</a:t>
          </a:r>
          <a:endParaRPr lang="en-US" sz="1200" kern="1200" dirty="0">
            <a:latin typeface="Helvetica Neue Light"/>
            <a:ea typeface="+mn-ea"/>
            <a:cs typeface="Helvetica Neue Light"/>
          </a:endParaRPr>
        </a:p>
      </dsp:txBody>
      <dsp:txXfrm>
        <a:off x="4041713" y="-16754"/>
        <a:ext cx="1172884" cy="926774"/>
      </dsp:txXfrm>
    </dsp:sp>
    <dsp:sp modelId="{9135F222-9520-0D4F-A2F0-14E5D98C9DF2}">
      <dsp:nvSpPr>
        <dsp:cNvPr id="0" name=""/>
        <dsp:cNvSpPr/>
      </dsp:nvSpPr>
      <dsp:spPr>
        <a:xfrm rot="19440000">
          <a:off x="4552676" y="1620359"/>
          <a:ext cx="1555187" cy="50100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4CABFC-3657-0D45-981B-E6853BAD9821}">
      <dsp:nvSpPr>
        <dsp:cNvPr id="0" name=""/>
        <dsp:cNvSpPr/>
      </dsp:nvSpPr>
      <dsp:spPr>
        <a:xfrm>
          <a:off x="5344081" y="921586"/>
          <a:ext cx="1230550" cy="984440"/>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latin typeface="Helvetica Neue Light"/>
              <a:ea typeface="+mn-ea"/>
              <a:cs typeface="Helvetica Neue Light"/>
            </a:rPr>
            <a:t>Coalition Partners-National, DC and Local</a:t>
          </a:r>
          <a:endParaRPr lang="en-US" sz="1200" kern="1200" dirty="0">
            <a:latin typeface="Helvetica Neue Light"/>
            <a:ea typeface="+mn-ea"/>
            <a:cs typeface="Helvetica Neue Light"/>
          </a:endParaRPr>
        </a:p>
      </dsp:txBody>
      <dsp:txXfrm>
        <a:off x="5372914" y="950419"/>
        <a:ext cx="1172884" cy="926774"/>
      </dsp:txXfrm>
    </dsp:sp>
    <dsp:sp modelId="{1B0557B3-7C53-4A39-8EA6-7757356D5D01}">
      <dsp:nvSpPr>
        <dsp:cNvPr id="0" name=""/>
        <dsp:cNvSpPr/>
      </dsp:nvSpPr>
      <dsp:spPr>
        <a:xfrm>
          <a:off x="4937151" y="2728222"/>
          <a:ext cx="1530678" cy="50100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6667B8-75D9-4418-8EC8-D14697A04887}">
      <dsp:nvSpPr>
        <dsp:cNvPr id="0" name=""/>
        <dsp:cNvSpPr/>
      </dsp:nvSpPr>
      <dsp:spPr>
        <a:xfrm>
          <a:off x="5852555" y="2486507"/>
          <a:ext cx="1230550" cy="984440"/>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dirty="0" smtClean="0">
              <a:latin typeface="Helvetica Neue Light"/>
              <a:ea typeface="+mn-ea"/>
              <a:cs typeface="Helvetica Neue Light"/>
            </a:rPr>
            <a:t>Social Media</a:t>
          </a:r>
          <a:endParaRPr lang="en-US" sz="1200" kern="1200" dirty="0">
            <a:latin typeface="Helvetica Neue Light"/>
            <a:ea typeface="+mn-ea"/>
            <a:cs typeface="Helvetica Neue Light"/>
          </a:endParaRPr>
        </a:p>
      </dsp:txBody>
      <dsp:txXfrm>
        <a:off x="5881388" y="2515340"/>
        <a:ext cx="1172884" cy="9267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DBD7F-CB92-A440-B032-FC65C2835776}">
      <dsp:nvSpPr>
        <dsp:cNvPr id="0" name=""/>
        <dsp:cNvSpPr/>
      </dsp:nvSpPr>
      <dsp:spPr>
        <a:xfrm>
          <a:off x="4914574" y="2616"/>
          <a:ext cx="1677051" cy="1090083"/>
        </a:xfrm>
        <a:prstGeom prst="roundRect">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Aspirational</a:t>
          </a:r>
          <a:endParaRPr lang="en-US" sz="1600" kern="1200" dirty="0"/>
        </a:p>
      </dsp:txBody>
      <dsp:txXfrm>
        <a:off x="4967787" y="55829"/>
        <a:ext cx="1570625" cy="983657"/>
      </dsp:txXfrm>
    </dsp:sp>
    <dsp:sp modelId="{3DCAE34C-20C7-054C-87C9-6155EF40917F}">
      <dsp:nvSpPr>
        <dsp:cNvPr id="0" name=""/>
        <dsp:cNvSpPr/>
      </dsp:nvSpPr>
      <dsp:spPr>
        <a:xfrm>
          <a:off x="3647854" y="576101"/>
          <a:ext cx="4353880" cy="4353880"/>
        </a:xfrm>
        <a:custGeom>
          <a:avLst/>
          <a:gdLst/>
          <a:ahLst/>
          <a:cxnLst/>
          <a:rect l="0" t="0" r="0" b="0"/>
          <a:pathLst>
            <a:path>
              <a:moveTo>
                <a:pt x="2954300" y="143524"/>
              </a:moveTo>
              <a:arcTo wR="2176940" hR="2176940" stAng="17455290" swAng="1763187"/>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A9E08C0-A346-394F-98B4-F7CD0D646548}">
      <dsp:nvSpPr>
        <dsp:cNvPr id="0" name=""/>
        <dsp:cNvSpPr/>
      </dsp:nvSpPr>
      <dsp:spPr>
        <a:xfrm>
          <a:off x="6977223" y="1371398"/>
          <a:ext cx="1677051" cy="1090083"/>
        </a:xfrm>
        <a:prstGeom prst="roundRect">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Brand value over transactional value</a:t>
          </a:r>
          <a:endParaRPr lang="en-US" sz="1600" kern="1200" dirty="0"/>
        </a:p>
      </dsp:txBody>
      <dsp:txXfrm>
        <a:off x="7030436" y="1424611"/>
        <a:ext cx="1570625" cy="983657"/>
      </dsp:txXfrm>
    </dsp:sp>
    <dsp:sp modelId="{5ADA5407-53C8-8844-A8E2-CF4F58AEB107}">
      <dsp:nvSpPr>
        <dsp:cNvPr id="0" name=""/>
        <dsp:cNvSpPr/>
      </dsp:nvSpPr>
      <dsp:spPr>
        <a:xfrm>
          <a:off x="3609503" y="499561"/>
          <a:ext cx="4353880" cy="4353880"/>
        </a:xfrm>
        <a:custGeom>
          <a:avLst/>
          <a:gdLst/>
          <a:ahLst/>
          <a:cxnLst/>
          <a:rect l="0" t="0" r="0" b="0"/>
          <a:pathLst>
            <a:path>
              <a:moveTo>
                <a:pt x="4344693" y="1977159"/>
              </a:moveTo>
              <a:arcTo wR="2176940" hR="2176940" stAng="21284069" swAng="2421913"/>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1A2A34AD-36A0-6C47-BC89-9CFAE7BAAD26}">
      <dsp:nvSpPr>
        <dsp:cNvPr id="0" name=""/>
        <dsp:cNvSpPr/>
      </dsp:nvSpPr>
      <dsp:spPr>
        <a:xfrm>
          <a:off x="6194147" y="3940737"/>
          <a:ext cx="1677051" cy="1090083"/>
        </a:xfrm>
        <a:prstGeom prst="roundRect">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Versatile</a:t>
          </a:r>
          <a:endParaRPr lang="en-US" sz="1600" kern="1200" dirty="0"/>
        </a:p>
      </dsp:txBody>
      <dsp:txXfrm>
        <a:off x="6247360" y="3993950"/>
        <a:ext cx="1570625" cy="983657"/>
      </dsp:txXfrm>
    </dsp:sp>
    <dsp:sp modelId="{105CB214-6C93-0A41-8327-160043A6F732}">
      <dsp:nvSpPr>
        <dsp:cNvPr id="0" name=""/>
        <dsp:cNvSpPr/>
      </dsp:nvSpPr>
      <dsp:spPr>
        <a:xfrm>
          <a:off x="3576159" y="547657"/>
          <a:ext cx="4353880" cy="4353880"/>
        </a:xfrm>
        <a:custGeom>
          <a:avLst/>
          <a:gdLst/>
          <a:ahLst/>
          <a:cxnLst/>
          <a:rect l="0" t="0" r="0" b="0"/>
          <a:pathLst>
            <a:path>
              <a:moveTo>
                <a:pt x="2609346" y="4310503"/>
              </a:moveTo>
              <a:arcTo wR="2176940" hR="2176940" stAng="4712588" swAng="1374824"/>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0211D767-9146-674C-9108-4B835A998239}">
      <dsp:nvSpPr>
        <dsp:cNvPr id="0" name=""/>
        <dsp:cNvSpPr/>
      </dsp:nvSpPr>
      <dsp:spPr>
        <a:xfrm>
          <a:off x="3635001" y="3940737"/>
          <a:ext cx="1677051" cy="1090083"/>
        </a:xfrm>
        <a:prstGeom prst="roundRect">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Forward-looking</a:t>
          </a:r>
          <a:endParaRPr lang="en-US" sz="1600" kern="1200" dirty="0"/>
        </a:p>
      </dsp:txBody>
      <dsp:txXfrm>
        <a:off x="3688214" y="3993950"/>
        <a:ext cx="1570625" cy="983657"/>
      </dsp:txXfrm>
    </dsp:sp>
    <dsp:sp modelId="{82E47A69-A571-7B45-842B-79FFC3A3B1D0}">
      <dsp:nvSpPr>
        <dsp:cNvPr id="0" name=""/>
        <dsp:cNvSpPr/>
      </dsp:nvSpPr>
      <dsp:spPr>
        <a:xfrm>
          <a:off x="3576159" y="547657"/>
          <a:ext cx="4353880" cy="4353880"/>
        </a:xfrm>
        <a:custGeom>
          <a:avLst/>
          <a:gdLst/>
          <a:ahLst/>
          <a:cxnLst/>
          <a:rect l="0" t="0" r="0" b="0"/>
          <a:pathLst>
            <a:path>
              <a:moveTo>
                <a:pt x="363627" y="3381499"/>
              </a:moveTo>
              <a:arcTo wR="2176940" hR="2176940" stAng="8784266" swAng="2195461"/>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8EB51EF0-5836-164C-B59E-64097BBC476C}">
      <dsp:nvSpPr>
        <dsp:cNvPr id="0" name=""/>
        <dsp:cNvSpPr/>
      </dsp:nvSpPr>
      <dsp:spPr>
        <a:xfrm>
          <a:off x="2844181" y="1506844"/>
          <a:ext cx="1677051" cy="1090083"/>
        </a:xfrm>
        <a:prstGeom prst="roundRect">
          <a:avLst/>
        </a:prstGeom>
        <a:solidFill>
          <a:schemeClr val="accent1">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Modern</a:t>
          </a:r>
          <a:endParaRPr lang="en-US" sz="1600" kern="1200" dirty="0"/>
        </a:p>
      </dsp:txBody>
      <dsp:txXfrm>
        <a:off x="2897394" y="1560057"/>
        <a:ext cx="1570625" cy="983657"/>
      </dsp:txXfrm>
    </dsp:sp>
    <dsp:sp modelId="{BC71CEB7-8697-344E-80E2-8C4649E084A9}">
      <dsp:nvSpPr>
        <dsp:cNvPr id="0" name=""/>
        <dsp:cNvSpPr/>
      </dsp:nvSpPr>
      <dsp:spPr>
        <a:xfrm>
          <a:off x="3576159" y="547657"/>
          <a:ext cx="4353880" cy="4353880"/>
        </a:xfrm>
        <a:custGeom>
          <a:avLst/>
          <a:gdLst/>
          <a:ahLst/>
          <a:cxnLst/>
          <a:rect l="0" t="0" r="0" b="0"/>
          <a:pathLst>
            <a:path>
              <a:moveTo>
                <a:pt x="379475" y="948857"/>
              </a:moveTo>
              <a:arcTo wR="2176940" hR="2176940" stAng="12860525" swAng="1960442"/>
            </a:path>
          </a:pathLst>
        </a:custGeom>
        <a:no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a:p>
        </p:txBody>
      </p:sp>
      <p:sp>
        <p:nvSpPr>
          <p:cNvPr id="3" name="Date Placeholder 2"/>
          <p:cNvSpPr>
            <a:spLocks noGrp="1"/>
          </p:cNvSpPr>
          <p:nvPr>
            <p:ph type="dt" sz="quarter" idx="1"/>
          </p:nvPr>
        </p:nvSpPr>
        <p:spPr>
          <a:xfrm>
            <a:off x="3908892" y="0"/>
            <a:ext cx="2990374" cy="464582"/>
          </a:xfrm>
          <a:prstGeom prst="rect">
            <a:avLst/>
          </a:prstGeom>
        </p:spPr>
        <p:txBody>
          <a:bodyPr vert="horz" lIns="92528" tIns="46264" rIns="92528" bIns="46264" rtlCol="0"/>
          <a:lstStyle>
            <a:lvl1pPr algn="r">
              <a:defRPr sz="1200"/>
            </a:lvl1pPr>
          </a:lstStyle>
          <a:p>
            <a:fld id="{12E93810-F02B-4145-946E-F8CCF6163710}" type="datetimeFigureOut">
              <a:rPr lang="en-US" smtClean="0"/>
              <a:t>5/13/2014</a:t>
            </a:fld>
            <a:endParaRPr lang="en-US"/>
          </a:p>
        </p:txBody>
      </p:sp>
      <p:sp>
        <p:nvSpPr>
          <p:cNvPr id="4" name="Footer Placeholder 3"/>
          <p:cNvSpPr>
            <a:spLocks noGrp="1"/>
          </p:cNvSpPr>
          <p:nvPr>
            <p:ph type="ftr" sz="quarter" idx="2"/>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a:p>
        </p:txBody>
      </p:sp>
      <p:sp>
        <p:nvSpPr>
          <p:cNvPr id="5" name="Slide Number Placeholder 4"/>
          <p:cNvSpPr>
            <a:spLocks noGrp="1"/>
          </p:cNvSpPr>
          <p:nvPr>
            <p:ph type="sldNum" sz="quarter" idx="3"/>
          </p:nvPr>
        </p:nvSpPr>
        <p:spPr>
          <a:xfrm>
            <a:off x="3908892" y="8825443"/>
            <a:ext cx="2990374" cy="464582"/>
          </a:xfrm>
          <a:prstGeom prst="rect">
            <a:avLst/>
          </a:prstGeom>
        </p:spPr>
        <p:txBody>
          <a:bodyPr vert="horz" lIns="92528" tIns="46264" rIns="92528" bIns="46264" rtlCol="0" anchor="b"/>
          <a:lstStyle>
            <a:lvl1pPr algn="r">
              <a:defRPr sz="1200"/>
            </a:lvl1pPr>
          </a:lstStyle>
          <a:p>
            <a:fld id="{8CA65551-7F06-452F-BDA2-E7C1DA095FCC}" type="slidenum">
              <a:rPr lang="en-US" smtClean="0"/>
              <a:t>‹#›</a:t>
            </a:fld>
            <a:endParaRPr lang="en-US"/>
          </a:p>
        </p:txBody>
      </p:sp>
    </p:spTree>
    <p:extLst>
      <p:ext uri="{BB962C8B-B14F-4D97-AF65-F5344CB8AC3E}">
        <p14:creationId xmlns:p14="http://schemas.microsoft.com/office/powerpoint/2010/main" val="805229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8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8425" y="0"/>
            <a:ext cx="2990850" cy="465138"/>
          </a:xfrm>
          <a:prstGeom prst="rect">
            <a:avLst/>
          </a:prstGeom>
        </p:spPr>
        <p:txBody>
          <a:bodyPr vert="horz" lIns="91440" tIns="45720" rIns="91440" bIns="45720" rtlCol="0"/>
          <a:lstStyle>
            <a:lvl1pPr algn="r">
              <a:defRPr sz="1200"/>
            </a:lvl1pPr>
          </a:lstStyle>
          <a:p>
            <a:fld id="{9967B73E-5303-4ADF-94CF-C72E4C558EFC}" type="datetimeFigureOut">
              <a:rPr lang="en-US" smtClean="0"/>
              <a:t>5/13/2014</a:t>
            </a:fld>
            <a:endParaRPr lang="en-US"/>
          </a:p>
        </p:txBody>
      </p:sp>
      <p:sp>
        <p:nvSpPr>
          <p:cNvPr id="4" name="Slide Image Placeholder 3"/>
          <p:cNvSpPr>
            <a:spLocks noGrp="1" noRot="1" noChangeAspect="1"/>
          </p:cNvSpPr>
          <p:nvPr>
            <p:ph type="sldImg" idx="2"/>
          </p:nvPr>
        </p:nvSpPr>
        <p:spPr>
          <a:xfrm>
            <a:off x="1128713" y="696913"/>
            <a:ext cx="4645025" cy="3484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0563" y="4413250"/>
            <a:ext cx="5519737" cy="41814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4913"/>
            <a:ext cx="299085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8425" y="8824913"/>
            <a:ext cx="2990850" cy="465137"/>
          </a:xfrm>
          <a:prstGeom prst="rect">
            <a:avLst/>
          </a:prstGeom>
        </p:spPr>
        <p:txBody>
          <a:bodyPr vert="horz" lIns="91440" tIns="45720" rIns="91440" bIns="45720" rtlCol="0" anchor="b"/>
          <a:lstStyle>
            <a:lvl1pPr algn="r">
              <a:defRPr sz="1200"/>
            </a:lvl1pPr>
          </a:lstStyle>
          <a:p>
            <a:fld id="{2687145D-4BAD-45BE-B54D-8D84F3235F01}" type="slidenum">
              <a:rPr lang="en-US" smtClean="0"/>
              <a:t>‹#›</a:t>
            </a:fld>
            <a:endParaRPr lang="en-US"/>
          </a:p>
        </p:txBody>
      </p:sp>
    </p:spTree>
    <p:extLst>
      <p:ext uri="{BB962C8B-B14F-4D97-AF65-F5344CB8AC3E}">
        <p14:creationId xmlns:p14="http://schemas.microsoft.com/office/powerpoint/2010/main" val="47637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2E7A6980-28EF-43CD-BC07-87F22CB18EFA}" type="slidenum">
              <a:rPr lang="en-US" smtClean="0"/>
              <a:pPr/>
              <a:t>4</a:t>
            </a:fld>
            <a:endParaRPr 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a:p>
            <a:pPr eaLnBrk="1" hangingPunct="1"/>
            <a:r>
              <a:rPr lang="en-US" dirty="0" smtClean="0"/>
              <a:t>Hi, my name is Darnell Grisby, and I am Director of Policy Development and Research for APTA. Today I will illustrate some ways that research can supplement your education and organizing efforts. Our research program focuses on the economic and community development impacts of public transportation, and there is a great story to tell.  </a:t>
            </a:r>
            <a:endParaRPr lang="en-US" dirty="0"/>
          </a:p>
          <a:p>
            <a:pPr eaLnBrk="1" hangingPunct="1"/>
            <a:endParaRPr lang="en-US" dirty="0" smtClean="0"/>
          </a:p>
        </p:txBody>
      </p:sp>
    </p:spTree>
    <p:extLst>
      <p:ext uri="{BB962C8B-B14F-4D97-AF65-F5344CB8AC3E}">
        <p14:creationId xmlns:p14="http://schemas.microsoft.com/office/powerpoint/2010/main" val="214364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jobs in the new economy need public transportation, far more than industries in previous eras. As this shift in our economy continues, we are also seeing a shift in business location strategies. </a:t>
            </a:r>
            <a:r>
              <a:rPr lang="en-US" dirty="0"/>
              <a:t>E</a:t>
            </a:r>
            <a:r>
              <a:rPr lang="en-US" dirty="0" smtClean="0"/>
              <a:t>mployers are looking for areas that have the talent that they need. When they find talent, they tend to </a:t>
            </a:r>
            <a:r>
              <a:rPr lang="en-US" b="1" dirty="0" smtClean="0"/>
              <a:t>cluster</a:t>
            </a:r>
            <a:r>
              <a:rPr lang="en-US" dirty="0" smtClean="0"/>
              <a:t> together. As a result, they are creating more opportunities for everyone in that economy, whether they work in high-tech or not. Increasingly, there is evidence, that the workers that these employers are chasing, prefer communities with a variety of travel options. That puts you and your efforts in the driver’s seat in your community.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13</a:t>
            </a:fld>
            <a:endParaRPr lang="en-US" dirty="0"/>
          </a:p>
        </p:txBody>
      </p:sp>
    </p:spTree>
    <p:extLst>
      <p:ext uri="{BB962C8B-B14F-4D97-AF65-F5344CB8AC3E}">
        <p14:creationId xmlns:p14="http://schemas.microsoft.com/office/powerpoint/2010/main" val="78039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nexus between workforce retention and attraction, and economic development is key. </a:t>
            </a:r>
            <a:r>
              <a:rPr lang="en-US" dirty="0"/>
              <a:t>T</a:t>
            </a:r>
            <a:r>
              <a:rPr lang="en-US" dirty="0" smtClean="0"/>
              <a:t>he ability of a community to be attractive to the workers that these companies need, and by extension, the ability to attract the companies you need for job growth, rests on your ability to build an attractive mobility system.</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14</a:t>
            </a:fld>
            <a:endParaRPr lang="en-US" dirty="0"/>
          </a:p>
        </p:txBody>
      </p:sp>
    </p:spTree>
    <p:extLst>
      <p:ext uri="{BB962C8B-B14F-4D97-AF65-F5344CB8AC3E}">
        <p14:creationId xmlns:p14="http://schemas.microsoft.com/office/powerpoint/2010/main" val="780397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7338" y="696913"/>
            <a:ext cx="2257425" cy="1692275"/>
          </a:xfrm>
        </p:spPr>
      </p:sp>
      <p:sp>
        <p:nvSpPr>
          <p:cNvPr id="3" name="Notes Placeholder 2"/>
          <p:cNvSpPr>
            <a:spLocks noGrp="1"/>
          </p:cNvSpPr>
          <p:nvPr>
            <p:ph type="body" idx="1"/>
          </p:nvPr>
        </p:nvSpPr>
        <p:spPr>
          <a:xfrm>
            <a:off x="690087" y="2643372"/>
            <a:ext cx="5520690" cy="6182073"/>
          </a:xfrm>
        </p:spPr>
        <p:txBody>
          <a:bodyPr>
            <a:normAutofit/>
          </a:bodyPr>
          <a:lstStyle/>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Millennial Generation, those born between 1982 and 2003, </a:t>
            </a:r>
            <a:r>
              <a:rPr lang="en-US" dirty="0" smtClean="0">
                <a:latin typeface="+mn-lt"/>
              </a:rPr>
              <a:t>is driving much of this trend</a:t>
            </a:r>
            <a:r>
              <a:rPr lang="en-US" sz="1200" kern="1200" dirty="0" smtClean="0">
                <a:solidFill>
                  <a:schemeClr val="tx1"/>
                </a:solidFill>
                <a:latin typeface="+mn-lt"/>
                <a:ea typeface="+mn-ea"/>
                <a:cs typeface="+mn-cs"/>
              </a:rPr>
              <a:t>. There are over 70 million of them and they are choosing a select number </a:t>
            </a:r>
            <a:r>
              <a:rPr lang="en-US" dirty="0" smtClean="0">
                <a:latin typeface="+mn-lt"/>
              </a:rPr>
              <a:t>of places to settle, and companies are following them. In fact, the data are clear, they have a preference for places that offer mobility choices that </a:t>
            </a:r>
            <a:r>
              <a:rPr lang="en-US" b="1" dirty="0" smtClean="0">
                <a:latin typeface="+mn-lt"/>
              </a:rPr>
              <a:t>include the car</a:t>
            </a:r>
            <a:r>
              <a:rPr lang="en-US" dirty="0" smtClean="0">
                <a:latin typeface="+mn-lt"/>
              </a:rPr>
              <a:t>, but goes </a:t>
            </a:r>
            <a:r>
              <a:rPr lang="en-US" b="1" dirty="0" smtClean="0">
                <a:latin typeface="+mn-lt"/>
              </a:rPr>
              <a:t>beyond</a:t>
            </a:r>
            <a:r>
              <a:rPr lang="en-US" dirty="0" smtClean="0">
                <a:latin typeface="+mn-lt"/>
              </a:rPr>
              <a:t> it as well. </a:t>
            </a:r>
          </a:p>
          <a:p>
            <a:r>
              <a:rPr lang="en-US" sz="1200" kern="1200" dirty="0" smtClean="0">
                <a:solidFill>
                  <a:schemeClr val="tx1"/>
                </a:solidFill>
                <a:latin typeface="+mn-lt"/>
                <a:ea typeface="+mn-ea"/>
                <a:cs typeface="+mn-cs"/>
              </a:rPr>
              <a:t>Given the historic context, the economic conditions, and the technology; along with the size of the generation, it means that they will be driving trends for years to come and will leave an </a:t>
            </a:r>
            <a:r>
              <a:rPr lang="en-US" sz="1200" b="1" kern="1200" dirty="0" smtClean="0">
                <a:solidFill>
                  <a:schemeClr val="tx1"/>
                </a:solidFill>
                <a:latin typeface="+mn-lt"/>
                <a:ea typeface="+mn-ea"/>
                <a:cs typeface="+mn-cs"/>
              </a:rPr>
              <a:t>in-del-</a:t>
            </a:r>
            <a:r>
              <a:rPr lang="en-US" sz="1200" b="1" kern="1200" dirty="0" err="1" smtClean="0">
                <a:solidFill>
                  <a:schemeClr val="tx1"/>
                </a:solidFill>
                <a:latin typeface="+mn-lt"/>
                <a:ea typeface="+mn-ea"/>
                <a:cs typeface="+mn-cs"/>
              </a:rPr>
              <a:t>i</a:t>
            </a:r>
            <a:r>
              <a:rPr lang="en-US"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ble</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mark on our society. </a:t>
            </a:r>
          </a:p>
          <a:p>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word I would like for you to remember, is</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the word </a:t>
            </a:r>
            <a:r>
              <a:rPr lang="en-US" sz="1200" b="1" kern="1200" baseline="0" dirty="0" smtClean="0">
                <a:solidFill>
                  <a:schemeClr val="tx1"/>
                </a:solidFill>
                <a:latin typeface="+mn-lt"/>
                <a:ea typeface="+mn-ea"/>
                <a:cs typeface="+mn-cs"/>
              </a:rPr>
              <a:t>pragmatic. </a:t>
            </a:r>
            <a:r>
              <a:rPr lang="en-US" sz="1200" kern="1200" baseline="0" dirty="0" smtClean="0">
                <a:solidFill>
                  <a:schemeClr val="tx1"/>
                </a:solidFill>
                <a:latin typeface="+mn-lt"/>
                <a:ea typeface="+mn-ea"/>
                <a:cs typeface="+mn-cs"/>
              </a:rPr>
              <a:t>And their preferences are just that. </a:t>
            </a:r>
          </a:p>
          <a:p>
            <a:endParaRPr lang="en-US" dirty="0">
              <a:latin typeface="+mn-lt"/>
            </a:endParaRPr>
          </a:p>
          <a:p>
            <a:r>
              <a:rPr lang="en-US" dirty="0" smtClean="0">
                <a:latin typeface="+mn-lt"/>
              </a:rPr>
              <a:t>In a study conducted for the American Public Transportation Association, the lives of </a:t>
            </a:r>
            <a:r>
              <a:rPr lang="en-US" dirty="0" err="1" smtClean="0">
                <a:latin typeface="+mn-lt"/>
              </a:rPr>
              <a:t>Millennials</a:t>
            </a:r>
            <a:r>
              <a:rPr lang="en-US" dirty="0" smtClean="0">
                <a:latin typeface="+mn-lt"/>
              </a:rPr>
              <a:t> were analyzed. The findings show a true preference for communities with a variety of options, something that will actually stick with them after they have children. </a:t>
            </a:r>
            <a:endParaRPr lang="en-US" dirty="0">
              <a:latin typeface="+mn-lt"/>
            </a:endParaRPr>
          </a:p>
        </p:txBody>
      </p:sp>
      <p:sp>
        <p:nvSpPr>
          <p:cNvPr id="4" name="Slide Number Placeholder 3"/>
          <p:cNvSpPr>
            <a:spLocks noGrp="1"/>
          </p:cNvSpPr>
          <p:nvPr>
            <p:ph type="sldNum" sz="quarter" idx="10"/>
          </p:nvPr>
        </p:nvSpPr>
        <p:spPr/>
        <p:txBody>
          <a:bodyPr/>
          <a:lstStyle/>
          <a:p>
            <a:fld id="{B1A2A73E-FAAB-724C-A760-D20AD89D2411}" type="slidenum">
              <a:rPr lang="en-US" smtClean="0"/>
              <a:pPr/>
              <a:t>15</a:t>
            </a:fld>
            <a:endParaRPr lang="en-US" dirty="0"/>
          </a:p>
        </p:txBody>
      </p:sp>
    </p:spTree>
    <p:extLst>
      <p:ext uri="{BB962C8B-B14F-4D97-AF65-F5344CB8AC3E}">
        <p14:creationId xmlns:p14="http://schemas.microsoft.com/office/powerpoint/2010/main" val="659163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noted that a new generation prefers a variety of options, with transit near the top of their list of concerns. Research from the Urban Land Institute and RCLO, a real estate consultancy also shows that other generations care about mobility choice as well. In “A New Partnership: Rail Transit and Convention Growth” a paper we released with the US Travel Association, we noticed that preferences for business travel are being impacted by changing mobility habits as well.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16</a:t>
            </a:fld>
            <a:endParaRPr lang="en-US" dirty="0"/>
          </a:p>
        </p:txBody>
      </p:sp>
    </p:spTree>
    <p:extLst>
      <p:ext uri="{BB962C8B-B14F-4D97-AF65-F5344CB8AC3E}">
        <p14:creationId xmlns:p14="http://schemas.microsoft.com/office/powerpoint/2010/main" val="1744412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 showed that hotels, that focus on conventioneers, performed better in cities that have rail to their airports. These hotels had higher </a:t>
            </a:r>
            <a:r>
              <a:rPr lang="en-US" dirty="0" err="1" smtClean="0"/>
              <a:t>occ</a:t>
            </a:r>
            <a:r>
              <a:rPr lang="en-US" dirty="0" smtClean="0"/>
              <a:t>-u-</a:t>
            </a:r>
            <a:r>
              <a:rPr lang="en-US" dirty="0" err="1" smtClean="0"/>
              <a:t>pancy</a:t>
            </a:r>
            <a:r>
              <a:rPr lang="en-US" dirty="0" smtClean="0"/>
              <a:t> rates, and were able to charge—more--per room. Higher occupancy rates and more per room is a sign of a healthy convention business.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17</a:t>
            </a:fld>
            <a:endParaRPr lang="en-US" dirty="0"/>
          </a:p>
        </p:txBody>
      </p:sp>
    </p:spTree>
    <p:extLst>
      <p:ext uri="{BB962C8B-B14F-4D97-AF65-F5344CB8AC3E}">
        <p14:creationId xmlns:p14="http://schemas.microsoft.com/office/powerpoint/2010/main" val="258466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6263" y="95250"/>
            <a:ext cx="3552825" cy="2663825"/>
          </a:xfrm>
        </p:spPr>
      </p:sp>
      <p:sp>
        <p:nvSpPr>
          <p:cNvPr id="3" name="Notes Placeholder 2"/>
          <p:cNvSpPr>
            <a:spLocks noGrp="1"/>
          </p:cNvSpPr>
          <p:nvPr>
            <p:ph type="body" idx="1"/>
          </p:nvPr>
        </p:nvSpPr>
        <p:spPr>
          <a:xfrm>
            <a:off x="462058" y="3128694"/>
            <a:ext cx="5518378" cy="5466391"/>
          </a:xfrm>
        </p:spPr>
        <p:txBody>
          <a:bodyPr>
            <a:normAutofit/>
          </a:bodyPr>
          <a:lstStyle/>
          <a:p>
            <a:r>
              <a:rPr lang="en-US" dirty="0" smtClean="0"/>
              <a:t>So we learned that preferences are shifting towards communities with a variety of mobility options, we learned that those preferences are also having an impact on convention business. We also talked about the changing business location decisions of companies.  In this recent report, “The Role of Transit in Support of High Growth Business Clusters in the U.S.” We measured the ability of communities to continue to grow, given that the clustering that typically  happens with high tech firms can lead to congestion. </a:t>
            </a:r>
          </a:p>
          <a:p>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18</a:t>
            </a:fld>
            <a:endParaRPr lang="en-US" dirty="0"/>
          </a:p>
        </p:txBody>
      </p:sp>
    </p:spTree>
    <p:extLst>
      <p:ext uri="{BB962C8B-B14F-4D97-AF65-F5344CB8AC3E}">
        <p14:creationId xmlns:p14="http://schemas.microsoft.com/office/powerpoint/2010/main" val="169085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study we found that, the knowledge intensive industries that are driving job growth, can easily be choked by congestion. The reduced access to labor markets, as this graphic shows, can impact the ability of firms to compete, putting our communities and our nation as a whole at a disadvantage. In fact, due to the high-value clustering, siting new highways can be difficult, making transit the primary congestion relief option. We found that hundreds of thousands of jobs and tens of billions of GDP are at stake.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19</a:t>
            </a:fld>
            <a:endParaRPr lang="en-US" dirty="0"/>
          </a:p>
        </p:txBody>
      </p:sp>
    </p:spTree>
    <p:extLst>
      <p:ext uri="{BB962C8B-B14F-4D97-AF65-F5344CB8AC3E}">
        <p14:creationId xmlns:p14="http://schemas.microsoft.com/office/powerpoint/2010/main" val="89067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research on our changing economy, and how its impacts our communities, and the relative importance of public transportation, can be used to impact your local campaigns. </a:t>
            </a:r>
          </a:p>
          <a:p>
            <a:endParaRPr lang="en-US" dirty="0"/>
          </a:p>
          <a:p>
            <a:r>
              <a:rPr lang="en-US" dirty="0" smtClean="0"/>
              <a:t>This is me with Pinellas County Commissioner Ken Welch, and CEO of Pinellas </a:t>
            </a:r>
            <a:r>
              <a:rPr lang="en-US" dirty="0" err="1" smtClean="0"/>
              <a:t>Suncoast</a:t>
            </a:r>
            <a:r>
              <a:rPr lang="en-US" dirty="0" smtClean="0"/>
              <a:t> Transit Authority, Brad Miller. They invited APTA to present on our </a:t>
            </a:r>
            <a:r>
              <a:rPr lang="en-US" dirty="0" err="1" smtClean="0"/>
              <a:t>Millennials</a:t>
            </a:r>
            <a:r>
              <a:rPr lang="en-US" dirty="0" smtClean="0"/>
              <a:t> research. There was a packed crowd of supporters….</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20</a:t>
            </a:fld>
            <a:endParaRPr lang="en-US" dirty="0"/>
          </a:p>
        </p:txBody>
      </p:sp>
    </p:spTree>
    <p:extLst>
      <p:ext uri="{BB962C8B-B14F-4D97-AF65-F5344CB8AC3E}">
        <p14:creationId xmlns:p14="http://schemas.microsoft.com/office/powerpoint/2010/main" val="1478379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significant press from the event. Holding events where public transportation research is presented, is a way to own the dialogue, convene your supporters, and provide your community with detailed information on a key topic. It can help refute much of the negative and erroneous information that is out there. A number of organizations in Washington, DC and around the nation can provide assistance.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21</a:t>
            </a:fld>
            <a:endParaRPr lang="en-US" dirty="0"/>
          </a:p>
        </p:txBody>
      </p:sp>
    </p:spTree>
    <p:extLst>
      <p:ext uri="{BB962C8B-B14F-4D97-AF65-F5344CB8AC3E}">
        <p14:creationId xmlns:p14="http://schemas.microsoft.com/office/powerpoint/2010/main" val="67566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leave you with three takeaways:</a:t>
            </a:r>
          </a:p>
          <a:p>
            <a:endParaRPr lang="en-US" dirty="0"/>
          </a:p>
          <a:p>
            <a:pPr marL="228600" indent="-228600">
              <a:buAutoNum type="arabicParenR"/>
            </a:pPr>
            <a:r>
              <a:rPr lang="en-US" dirty="0" smtClean="0"/>
              <a:t>Pragmatism—investment is about pragmatism, because it can increase the attractiveness of a community. </a:t>
            </a:r>
          </a:p>
          <a:p>
            <a:pPr marL="228600" indent="-228600">
              <a:buAutoNum type="arabicParenR"/>
            </a:pPr>
            <a:r>
              <a:rPr lang="en-US" dirty="0" smtClean="0"/>
              <a:t>Job growth—our economy is changing, but communities can compete, even in a globalizing environment</a:t>
            </a:r>
          </a:p>
          <a:p>
            <a:pPr marL="228600" indent="-228600">
              <a:buAutoNum type="arabicParenR"/>
            </a:pPr>
            <a:r>
              <a:rPr lang="en-US" dirty="0" smtClean="0"/>
              <a:t>Options Win—providing options for everyone including </a:t>
            </a:r>
            <a:r>
              <a:rPr lang="en-US" dirty="0" err="1" smtClean="0"/>
              <a:t>Millennials</a:t>
            </a:r>
            <a:r>
              <a:rPr lang="en-US" dirty="0" smtClean="0"/>
              <a:t>, is a winning strategy. </a:t>
            </a:r>
          </a:p>
          <a:p>
            <a:r>
              <a:rPr lang="en-US" dirty="0" smtClean="0"/>
              <a:t>Communities that are willing to invest properly, can see outsized benefits:</a:t>
            </a:r>
            <a:endParaRPr lang="en-US" dirty="0"/>
          </a:p>
          <a:p>
            <a:pPr marL="228600" indent="-228600">
              <a:buAutoNum type="arabicPeriod"/>
            </a:pPr>
            <a:r>
              <a:rPr lang="en-US" dirty="0" smtClean="0"/>
              <a:t>Children stay or return</a:t>
            </a:r>
          </a:p>
          <a:p>
            <a:pPr marL="228600" indent="-228600">
              <a:buAutoNum type="arabicPeriod"/>
            </a:pPr>
            <a:r>
              <a:rPr lang="en-US" dirty="0" smtClean="0"/>
              <a:t>Communities can have grandmothers, fathers, and daughters all living in the same metropolitan areas because there are choices and opportunities for everyone—including job opportunities, which as I mentioned are increasingly tracking with employee location decisions. </a:t>
            </a:r>
          </a:p>
          <a:p>
            <a:r>
              <a:rPr lang="en-US" dirty="0" smtClean="0"/>
              <a:t>Increasingly cities are choosing to create options that are attractive to everyone—whether people choose to drive, to take public transit or walk to pick up a carton of milk, each option is becoming viable. These communities are increasingly enjoying unique dividends. Research can help tell that story. With that I will conclude and I am happy to answer questions.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22</a:t>
            </a:fld>
            <a:endParaRPr lang="en-US" dirty="0"/>
          </a:p>
        </p:txBody>
      </p:sp>
    </p:spTree>
    <p:extLst>
      <p:ext uri="{BB962C8B-B14F-4D97-AF65-F5344CB8AC3E}">
        <p14:creationId xmlns:p14="http://schemas.microsoft.com/office/powerpoint/2010/main" val="211815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public transportation ridership hit record levels, in fact, the highest levels since 1956. A number of factors contributed to this, and our research will give you the tools to say why and why this is relevant to your community.</a:t>
            </a:r>
            <a:endParaRPr lang="en-US" dirty="0"/>
          </a:p>
          <a:p>
            <a:r>
              <a:rPr lang="en-US" dirty="0" smtClean="0"/>
              <a:t>I will first showcase some of the changes in the US economy in recent years, illustrate how communities are creating wealth in this new context and will then identify how demographic trends make this the proper time to invest in public transportation. I will show how public transportation can protect your on-going efforts to attract companies and convention business. I will close by showing some examples of how others around the nation have used our research in their organizing efforts.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5</a:t>
            </a:fld>
            <a:endParaRPr lang="en-US" dirty="0"/>
          </a:p>
        </p:txBody>
      </p:sp>
    </p:spTree>
    <p:extLst>
      <p:ext uri="{BB962C8B-B14F-4D97-AF65-F5344CB8AC3E}">
        <p14:creationId xmlns:p14="http://schemas.microsoft.com/office/powerpoint/2010/main" val="3934679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any questions, please feel free to contact me. I would love to chat with you and assist you in anyway.</a:t>
            </a:r>
          </a:p>
          <a:p>
            <a:endParaRPr lang="en-US" dirty="0" smtClean="0"/>
          </a:p>
          <a:p>
            <a:r>
              <a:rPr lang="en-US" dirty="0" smtClean="0"/>
              <a:t>Thanks</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23</a:t>
            </a:fld>
            <a:endParaRPr lang="en-US" dirty="0"/>
          </a:p>
        </p:txBody>
      </p:sp>
    </p:spTree>
    <p:extLst>
      <p:ext uri="{BB962C8B-B14F-4D97-AF65-F5344CB8AC3E}">
        <p14:creationId xmlns:p14="http://schemas.microsoft.com/office/powerpoint/2010/main" val="4054580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219" y="697190"/>
            <a:ext cx="4552426" cy="348436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4FE2FF-95B5-2846-B21F-6832BC471907}" type="slidenum">
              <a:rPr lang="en-US" smtClean="0"/>
              <a:pPr/>
              <a:t>24</a:t>
            </a:fld>
            <a:endParaRPr lang="en-US" dirty="0"/>
          </a:p>
        </p:txBody>
      </p:sp>
    </p:spTree>
    <p:extLst>
      <p:ext uri="{BB962C8B-B14F-4D97-AF65-F5344CB8AC3E}">
        <p14:creationId xmlns:p14="http://schemas.microsoft.com/office/powerpoint/2010/main" val="3547733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we are sharing the latest version of the creative and messaging plans to launch this effort at the APTA Legislative Conference on March 10.  You will have an opportunity to see the final product at the Marketing/Communications Workshop “Lunch and Learn” session.</a:t>
            </a:r>
            <a:endParaRPr lang="en-US" dirty="0"/>
          </a:p>
        </p:txBody>
      </p:sp>
      <p:sp>
        <p:nvSpPr>
          <p:cNvPr id="4" name="Slide Number Placeholder 3"/>
          <p:cNvSpPr>
            <a:spLocks noGrp="1"/>
          </p:cNvSpPr>
          <p:nvPr>
            <p:ph type="sldNum" sz="quarter" idx="10"/>
          </p:nvPr>
        </p:nvSpPr>
        <p:spPr/>
        <p:txBody>
          <a:bodyPr/>
          <a:lstStyle/>
          <a:p>
            <a:pPr>
              <a:defRPr/>
            </a:pPr>
            <a:fld id="{C2554269-917A-4527-899B-2953360D57C8}" type="slidenum">
              <a:rPr lang="en-US" smtClean="0"/>
              <a:pPr>
                <a:defRPr/>
              </a:pPr>
              <a:t>25</a:t>
            </a:fld>
            <a:endParaRPr lang="en-US" dirty="0"/>
          </a:p>
        </p:txBody>
      </p:sp>
    </p:spTree>
    <p:extLst>
      <p:ext uri="{BB962C8B-B14F-4D97-AF65-F5344CB8AC3E}">
        <p14:creationId xmlns:p14="http://schemas.microsoft.com/office/powerpoint/2010/main" val="4251360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714375"/>
            <a:ext cx="4772025" cy="35798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1795E4-555C-49BA-A795-79AD2194CDA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09529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2661C941-13F1-CA41-AC67-61B3E9F40299}" type="slidenum">
              <a:rPr lang="en-US" smtClean="0"/>
              <a:pPr>
                <a:defRPr/>
              </a:pPr>
              <a:t>27</a:t>
            </a:fld>
            <a:endParaRPr lang="en-US"/>
          </a:p>
        </p:txBody>
      </p:sp>
    </p:spTree>
    <p:extLst>
      <p:ext uri="{BB962C8B-B14F-4D97-AF65-F5344CB8AC3E}">
        <p14:creationId xmlns:p14="http://schemas.microsoft.com/office/powerpoint/2010/main" val="3873521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554269-917A-4527-899B-2953360D57C8}" type="slidenum">
              <a:rPr lang="en-US" smtClean="0"/>
              <a:pPr>
                <a:defRPr/>
              </a:pPr>
              <a:t>28</a:t>
            </a:fld>
            <a:endParaRPr lang="en-US" dirty="0"/>
          </a:p>
        </p:txBody>
      </p:sp>
    </p:spTree>
    <p:extLst>
      <p:ext uri="{BB962C8B-B14F-4D97-AF65-F5344CB8AC3E}">
        <p14:creationId xmlns:p14="http://schemas.microsoft.com/office/powerpoint/2010/main" val="410515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554269-917A-4527-899B-2953360D57C8}" type="slidenum">
              <a:rPr lang="en-US" smtClean="0"/>
              <a:pPr>
                <a:defRPr/>
              </a:pPr>
              <a:t>30</a:t>
            </a:fld>
            <a:endParaRPr lang="en-US" dirty="0"/>
          </a:p>
        </p:txBody>
      </p:sp>
    </p:spTree>
    <p:extLst>
      <p:ext uri="{BB962C8B-B14F-4D97-AF65-F5344CB8AC3E}">
        <p14:creationId xmlns:p14="http://schemas.microsoft.com/office/powerpoint/2010/main" val="2321242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696913"/>
            <a:ext cx="4643437"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4FE2FF-95B5-2846-B21F-6832BC471907}" type="slidenum">
              <a:rPr lang="en-US" smtClean="0"/>
              <a:pPr/>
              <a:t>33</a:t>
            </a:fld>
            <a:endParaRPr lang="en-US" dirty="0"/>
          </a:p>
        </p:txBody>
      </p:sp>
    </p:spTree>
    <p:extLst>
      <p:ext uri="{BB962C8B-B14F-4D97-AF65-F5344CB8AC3E}">
        <p14:creationId xmlns:p14="http://schemas.microsoft.com/office/powerpoint/2010/main" val="3428254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554269-917A-4527-899B-2953360D57C8}" type="slidenum">
              <a:rPr lang="en-US" smtClean="0"/>
              <a:pPr>
                <a:defRPr/>
              </a:pPr>
              <a:t>34</a:t>
            </a:fld>
            <a:endParaRPr lang="en-US" dirty="0"/>
          </a:p>
        </p:txBody>
      </p:sp>
    </p:spTree>
    <p:extLst>
      <p:ext uri="{BB962C8B-B14F-4D97-AF65-F5344CB8AC3E}">
        <p14:creationId xmlns:p14="http://schemas.microsoft.com/office/powerpoint/2010/main" val="3661721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1B8D3E-D91A-C248-8147-B008BAD68A8F}" type="slidenum">
              <a:rPr lang="en-US" smtClean="0"/>
              <a:t>57</a:t>
            </a:fld>
            <a:endParaRPr lang="en-US"/>
          </a:p>
        </p:txBody>
      </p:sp>
    </p:spTree>
    <p:extLst>
      <p:ext uri="{BB962C8B-B14F-4D97-AF65-F5344CB8AC3E}">
        <p14:creationId xmlns:p14="http://schemas.microsoft.com/office/powerpoint/2010/main" val="224186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there has been a precipitous decline in manufacturing jobs in the US. This figure includes the recent success in some regions of the US as well as the budding craft manufacturing movement taking place in cities around the nation. </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6</a:t>
            </a:fld>
            <a:endParaRPr lang="en-US" dirty="0"/>
          </a:p>
        </p:txBody>
      </p:sp>
    </p:spTree>
    <p:extLst>
      <p:ext uri="{BB962C8B-B14F-4D97-AF65-F5344CB8AC3E}">
        <p14:creationId xmlns:p14="http://schemas.microsoft.com/office/powerpoint/2010/main" val="202406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 manufacturing is also down</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7</a:t>
            </a:fld>
            <a:endParaRPr lang="en-US" dirty="0"/>
          </a:p>
        </p:txBody>
      </p:sp>
    </p:spTree>
    <p:extLst>
      <p:ext uri="{BB962C8B-B14F-4D97-AF65-F5344CB8AC3E}">
        <p14:creationId xmlns:p14="http://schemas.microsoft.com/office/powerpoint/2010/main" val="303294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is semiconductor manufacturing</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8</a:t>
            </a:fld>
            <a:endParaRPr lang="en-US" dirty="0"/>
          </a:p>
        </p:txBody>
      </p:sp>
    </p:spTree>
    <p:extLst>
      <p:ext uri="{BB962C8B-B14F-4D97-AF65-F5344CB8AC3E}">
        <p14:creationId xmlns:p14="http://schemas.microsoft.com/office/powerpoint/2010/main" val="222331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growth in internet jobs is very robust</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9</a:t>
            </a:fld>
            <a:endParaRPr lang="en-US" dirty="0"/>
          </a:p>
        </p:txBody>
      </p:sp>
    </p:spTree>
    <p:extLst>
      <p:ext uri="{BB962C8B-B14F-4D97-AF65-F5344CB8AC3E}">
        <p14:creationId xmlns:p14="http://schemas.microsoft.com/office/powerpoint/2010/main" val="340039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Scientific research and development jobs are also growing.</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10</a:t>
            </a:fld>
            <a:endParaRPr lang="en-US" dirty="0"/>
          </a:p>
        </p:txBody>
      </p:sp>
    </p:spTree>
    <p:extLst>
      <p:ext uri="{BB962C8B-B14F-4D97-AF65-F5344CB8AC3E}">
        <p14:creationId xmlns:p14="http://schemas.microsoft.com/office/powerpoint/2010/main" val="157679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software jobs…</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11</a:t>
            </a:fld>
            <a:endParaRPr lang="en-US" dirty="0"/>
          </a:p>
        </p:txBody>
      </p:sp>
    </p:spTree>
    <p:extLst>
      <p:ext uri="{BB962C8B-B14F-4D97-AF65-F5344CB8AC3E}">
        <p14:creationId xmlns:p14="http://schemas.microsoft.com/office/powerpoint/2010/main" val="1095978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pharmaceutical jobs</a:t>
            </a:r>
            <a:endParaRPr lang="en-US" dirty="0"/>
          </a:p>
        </p:txBody>
      </p:sp>
      <p:sp>
        <p:nvSpPr>
          <p:cNvPr id="4" name="Slide Number Placeholder 3"/>
          <p:cNvSpPr>
            <a:spLocks noGrp="1"/>
          </p:cNvSpPr>
          <p:nvPr>
            <p:ph type="sldNum" sz="quarter" idx="10"/>
          </p:nvPr>
        </p:nvSpPr>
        <p:spPr/>
        <p:txBody>
          <a:bodyPr/>
          <a:lstStyle/>
          <a:p>
            <a:pPr>
              <a:defRPr/>
            </a:pPr>
            <a:fld id="{0A4BD5E0-699A-47C3-9939-0AA3AAD5FACC}" type="slidenum">
              <a:rPr lang="en-US" smtClean="0"/>
              <a:pPr>
                <a:defRPr/>
              </a:pPr>
              <a:t>12</a:t>
            </a:fld>
            <a:endParaRPr lang="en-US" dirty="0"/>
          </a:p>
        </p:txBody>
      </p:sp>
    </p:spTree>
    <p:extLst>
      <p:ext uri="{BB962C8B-B14F-4D97-AF65-F5344CB8AC3E}">
        <p14:creationId xmlns:p14="http://schemas.microsoft.com/office/powerpoint/2010/main" val="370739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37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46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722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B6356C-B70B-4156-8CF4-6FF6B5EAE540}"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0CFFA7-1C5E-41A2-A77B-605E93837A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81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01F532-2DC3-4F0E-85E1-2CB23B1F1BD0}"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C3F490-EBAF-4514-A533-9FC5F43C3A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7180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D31DF2-5C6C-454C-A885-DCA68890BA17}"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E06BC2-8DC6-4A8D-A0F9-90167E741B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215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4FDEA6-D93F-490B-98F5-B0599B3C0811}" type="datetimeFigureOut">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CB901A-6360-45D5-8F53-C9B2FF2165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274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08C539-1F9C-4B11-901B-DE8A8E140C15}" type="datetimeFigureOut">
              <a:rPr lang="en-US">
                <a:solidFill>
                  <a:prstClr val="black">
                    <a:tint val="75000"/>
                  </a:prstClr>
                </a:solidFill>
              </a:rPr>
              <a:pPr>
                <a:defRPr/>
              </a:pPr>
              <a:t>5/13/2014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383821-9AC7-4A65-8B51-EE71AED896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3610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EB9600-4EC3-4205-B383-424EC38C4CCB}" type="datetimeFigureOut">
              <a:rPr lang="en-US">
                <a:solidFill>
                  <a:prstClr val="black">
                    <a:tint val="75000"/>
                  </a:prstClr>
                </a:solidFill>
              </a:rPr>
              <a:pPr>
                <a:defRPr/>
              </a:pPr>
              <a:t>5/13/2014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AD615DA-78E2-4A78-A239-4F1C2B9B59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3031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9B1D4F-A1A8-4CC4-9389-B489469F5589}" type="datetimeFigureOut">
              <a:rPr lang="en-US">
                <a:solidFill>
                  <a:prstClr val="black">
                    <a:tint val="75000"/>
                  </a:prstClr>
                </a:solidFill>
              </a:rPr>
              <a:pPr>
                <a:defRPr/>
              </a:pPr>
              <a:t>5/13/2014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DA93E3-7B31-42AF-B621-233C192A1C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254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9EF4AF-C695-4D7F-A2CF-768EF2AB5F4F}" type="datetimeFigureOut">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C35A29A-4431-4179-8BD7-7BB47F8196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454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0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6EDF83-9AC9-4A4F-870C-977708FE8993}" type="datetimeFigureOut">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45F4BB3-0F16-4ED5-BC27-ACF63F8AB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53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011EAD-7F62-4592-AA9E-108318275476}"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4613D-B4F8-433C-950F-0790325274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7188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A45FDE-CEE7-4129-B1DB-E35300914BD6}"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C1E58C-D1E0-4EE2-9B72-273449BB23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725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B6356C-B70B-4156-8CF4-6FF6B5EAE540}"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0CFFA7-1C5E-41A2-A77B-605E93837A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9656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01F532-2DC3-4F0E-85E1-2CB23B1F1BD0}"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C3F490-EBAF-4514-A533-9FC5F43C3A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930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D31DF2-5C6C-454C-A885-DCA68890BA17}"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E06BC2-8DC6-4A8D-A0F9-90167E741B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3624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4FDEA6-D93F-490B-98F5-B0599B3C0811}" type="datetimeFigureOut">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CB901A-6360-45D5-8F53-C9B2FF2165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7997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08C539-1F9C-4B11-901B-DE8A8E140C15}" type="datetimeFigureOut">
              <a:rPr lang="en-US">
                <a:solidFill>
                  <a:prstClr val="black">
                    <a:tint val="75000"/>
                  </a:prstClr>
                </a:solidFill>
              </a:rPr>
              <a:pPr>
                <a:defRPr/>
              </a:pPr>
              <a:t>5/13/2014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383821-9AC7-4A65-8B51-EE71AED896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7168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EB9600-4EC3-4205-B383-424EC38C4CCB}" type="datetimeFigureOut">
              <a:rPr lang="en-US">
                <a:solidFill>
                  <a:prstClr val="black">
                    <a:tint val="75000"/>
                  </a:prstClr>
                </a:solidFill>
              </a:rPr>
              <a:pPr>
                <a:defRPr/>
              </a:pPr>
              <a:t>5/13/2014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AD615DA-78E2-4A78-A239-4F1C2B9B59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420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9B1D4F-A1A8-4CC4-9389-B489469F5589}" type="datetimeFigureOut">
              <a:rPr lang="en-US">
                <a:solidFill>
                  <a:prstClr val="black">
                    <a:tint val="75000"/>
                  </a:prstClr>
                </a:solidFill>
              </a:rPr>
              <a:pPr>
                <a:defRPr/>
              </a:pPr>
              <a:t>5/13/2014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DA93E3-7B31-42AF-B621-233C192A1C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543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167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9EF4AF-C695-4D7F-A2CF-768EF2AB5F4F}" type="datetimeFigureOut">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C35A29A-4431-4179-8BD7-7BB47F8196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4589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6EDF83-9AC9-4A4F-870C-977708FE8993}" type="datetimeFigureOut">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45F4BB3-0F16-4ED5-BC27-ACF63F8AB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5229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011EAD-7F62-4592-AA9E-108318275476}"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4613D-B4F8-433C-950F-0790325274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2926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A45FDE-CEE7-4129-B1DB-E35300914BD6}"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C1E58C-D1E0-4EE2-9B72-273449BB23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6813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7772400" cy="1470025"/>
          </a:xfrm>
        </p:spPr>
        <p:txBody>
          <a:bodyPr>
            <a:normAutofit/>
          </a:bodyPr>
          <a:lstStyle>
            <a:lvl1pPr algn="l">
              <a:defRPr sz="3500" b="1">
                <a:solidFill>
                  <a:srgbClr val="ED2D2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3124200"/>
            <a:ext cx="6400800" cy="1752600"/>
          </a:xfrm>
        </p:spPr>
        <p:txBody>
          <a:bodyPr>
            <a:normAutofit/>
          </a:bodyPr>
          <a:lstStyle>
            <a:lvl1pPr marL="0" indent="0" algn="l">
              <a:buNone/>
              <a:defRPr sz="3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196A131-3EA9-8A40-BA26-FC3EFD9F5C67}" type="datetime1">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CC99F-5AE9-4540-83AB-56062CE15D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327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5FFC8DA-B66F-4444-8A15-9B7240ECA768}" type="datetime1">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0C68CD-2E5B-3B4B-8D82-6CF8A39D25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109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8E339-792D-3343-83F2-ACAE4CCDE141}" type="datetime1">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BFC846-B437-FF45-9628-893A4C96EF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0659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06A909E-B88F-A04F-9E94-FCE76D03527A}" type="datetime1">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AAA897-B34E-F245-A713-822BCC07E8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080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972EE3E-1C50-F94E-8633-634C508EA73F}" type="datetime1">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89D3A04-293F-DB45-86B2-460B6433C4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9696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C1D7B7-EE42-894E-85CC-B7B7048186A3}" type="datetime1">
              <a:rPr lang="en-US">
                <a:solidFill>
                  <a:prstClr val="black">
                    <a:tint val="75000"/>
                  </a:prstClr>
                </a:solidFill>
              </a:rPr>
              <a:pPr>
                <a:defRPr/>
              </a:pPr>
              <a:t>5/13/2014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A61ABDA-50CF-2041-AC1A-4266BE115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196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600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0D776B-8EDF-9F49-8EA4-535CD430E2E7}" type="datetime1">
              <a:rPr lang="en-US">
                <a:solidFill>
                  <a:prstClr val="black">
                    <a:tint val="75000"/>
                  </a:prstClr>
                </a:solidFill>
              </a:rPr>
              <a:pPr>
                <a:defRPr/>
              </a:pPr>
              <a:t>5/13/2014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0A2915A-5152-4E40-B6F1-A5E4CE58A8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2916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805894-41B3-D542-9939-BF73E0900D2A}" type="datetime1">
              <a:rPr lang="en-US">
                <a:solidFill>
                  <a:prstClr val="black">
                    <a:tint val="75000"/>
                  </a:prstClr>
                </a:solidFill>
              </a:rPr>
              <a:pPr>
                <a:defRPr/>
              </a:pPr>
              <a:t>5/13/2014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A2FC8E-7041-F748-B4D5-3E19EE9202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1721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BB1358-A1F4-4942-A87E-9692F632B675}" type="datetime1">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0CDF23-84E5-1142-8182-3731B7F584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6008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7188A9-ADA7-344C-A9EC-43AA9BB5BC43}" type="datetime1">
              <a:rPr lang="en-US">
                <a:solidFill>
                  <a:prstClr val="black">
                    <a:tint val="75000"/>
                  </a:prstClr>
                </a:solidFill>
              </a:rPr>
              <a:pPr>
                <a:defRPr/>
              </a:pPr>
              <a:t>5/13/2014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21394B-88F0-B247-990D-EA18DDBFAB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6517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FF9C3A-06CD-9B48-82C3-A0B2943079BB}" type="datetime1">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25F430-0B90-7545-8458-A1F7B3BD8C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842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5EA666-1E3B-9C43-BAFD-FA59AD624B4C}" type="datetime1">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049010-251F-9847-B3AC-FD005D80E4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5083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447800"/>
            <a:ext cx="7772400" cy="1470025"/>
          </a:xfrm>
        </p:spPr>
        <p:txBody>
          <a:bodyPr anchor="t">
            <a:normAutofit/>
          </a:bodyPr>
          <a:lstStyle>
            <a:lvl1pPr algn="l">
              <a:defRPr sz="35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0608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447800"/>
            <a:ext cx="7772400" cy="1470025"/>
          </a:xfrm>
        </p:spPr>
        <p:txBody>
          <a:bodyPr anchor="t">
            <a:normAutofit/>
          </a:bodyPr>
          <a:lstStyle>
            <a:lvl1pPr algn="l">
              <a:defRPr sz="35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85772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5029199"/>
            <a:ext cx="3810000" cy="914401"/>
          </a:xfrm>
          <a:prstGeom prst="rect">
            <a:avLst/>
          </a:prstGeom>
        </p:spPr>
        <p:txBody>
          <a:bodyPr anchor="t"/>
          <a:lstStyle>
            <a:lvl1pPr marL="0" indent="0" algn="l">
              <a:buNone/>
              <a:defRPr sz="1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73690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527DE86-8746-4588-84C6-E8AEA6D2C14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844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908EF89-F4C8-49D0-9721-31A0AF64E299}"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4D18028-39C7-492B-8FF6-3F4733AE6C10}"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C99B38F-0EF0-4995-ADAF-1D93277CA2A2}"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17147D4-0246-4346-BA81-E11F1DE255F4}"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2047853-759F-43C5-90C8-F1282781142F}"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814F4AD-BA32-4FCC-BEBB-ED66384C9B34}"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143A94D-BCB9-49C1-BD09-9B193E0A9F4F}"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9F24740-BFD9-4B3A-89A6-D9BAED170B66}"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8FEC5D9-1773-40F2-B2CF-46CF8C4E3736}"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607A1CB-F5B7-4593-98E4-1383C6F11A3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522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752600"/>
            <a:ext cx="7772400" cy="43434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048BB8B6-D6D6-4EB4-B97F-31FD1D294ABA}"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752600"/>
            <a:ext cx="7772400" cy="4343400"/>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7A25E2FD-B0CB-4313-8AB4-A6701526C74A}" type="slidenum">
              <a:rPr lang="en-US"/>
              <a:pPr>
                <a:defRPr/>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FCF94E8-58BD-4AD3-AADB-E9835C0786E1}" type="slidenum">
              <a:rPr lang="en-US"/>
              <a:pPr>
                <a:defRPr/>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endParaRPr lang="en-US" noProof="0"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4566EB72-AB5E-4EF7-B457-072F1ACFF9D8}"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38100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3810000" cy="209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494A230C-B647-4C97-B50F-420468A0394F}" type="slidenum">
              <a:rPr lang="en-US"/>
              <a:pPr>
                <a:defRPr/>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57200" y="1524701"/>
            <a:ext cx="2016000" cy="1511999"/>
          </a:xfrm>
        </p:spPr>
        <p:txBody>
          <a:bodyPr/>
          <a:lstStyle/>
          <a:p>
            <a:endParaRPr lang="en-US" dirty="0"/>
          </a:p>
        </p:txBody>
      </p:sp>
      <p:sp>
        <p:nvSpPr>
          <p:cNvPr id="2" name="Title 1"/>
          <p:cNvSpPr>
            <a:spLocks noGrp="1"/>
          </p:cNvSpPr>
          <p:nvPr>
            <p:ph type="title"/>
          </p:nvPr>
        </p:nvSpPr>
        <p:spPr>
          <a:xfrm>
            <a:off x="457200" y="274638"/>
            <a:ext cx="5715000" cy="868362"/>
          </a:xfrm>
        </p:spPr>
        <p:txBody>
          <a:bodyPr/>
          <a:lstStyle/>
          <a:p>
            <a:r>
              <a:rPr lang="en-US" dirty="0" smtClean="0"/>
              <a:t>Click to edit Master title style</a:t>
            </a:r>
            <a:endParaRPr lang="en-US" dirty="0"/>
          </a:p>
        </p:txBody>
      </p:sp>
      <p:sp>
        <p:nvSpPr>
          <p:cNvPr id="6" name="Picture Placeholder 8"/>
          <p:cNvSpPr>
            <a:spLocks noGrp="1"/>
          </p:cNvSpPr>
          <p:nvPr>
            <p:ph type="pic" sz="quarter" idx="15"/>
          </p:nvPr>
        </p:nvSpPr>
        <p:spPr>
          <a:xfrm>
            <a:off x="1752600" y="4572000"/>
            <a:ext cx="2016000" cy="1511999"/>
          </a:xfrm>
        </p:spPr>
        <p:txBody>
          <a:bodyPr/>
          <a:lstStyle/>
          <a:p>
            <a:endParaRPr lang="en-US" dirty="0"/>
          </a:p>
        </p:txBody>
      </p:sp>
      <p:sp>
        <p:nvSpPr>
          <p:cNvPr id="8" name="Picture Placeholder 8"/>
          <p:cNvSpPr>
            <a:spLocks noGrp="1"/>
          </p:cNvSpPr>
          <p:nvPr>
            <p:ph type="pic" sz="quarter" idx="16"/>
          </p:nvPr>
        </p:nvSpPr>
        <p:spPr>
          <a:xfrm>
            <a:off x="5943600" y="1576202"/>
            <a:ext cx="2016000" cy="1511999"/>
          </a:xfrm>
        </p:spPr>
        <p:txBody>
          <a:bodyPr/>
          <a:lstStyle/>
          <a:p>
            <a:endParaRPr lang="en-US" dirty="0"/>
          </a:p>
        </p:txBody>
      </p:sp>
    </p:spTree>
    <p:extLst>
      <p:ext uri="{BB962C8B-B14F-4D97-AF65-F5344CB8AC3E}">
        <p14:creationId xmlns:p14="http://schemas.microsoft.com/office/powerpoint/2010/main" val="652597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457200" y="1524701"/>
            <a:ext cx="2016000" cy="1511999"/>
          </a:xfrm>
        </p:spPr>
        <p:txBody>
          <a:bodyPr/>
          <a:lstStyle/>
          <a:p>
            <a:endParaRPr lang="en-US" dirty="0"/>
          </a:p>
        </p:txBody>
      </p:sp>
      <p:sp>
        <p:nvSpPr>
          <p:cNvPr id="2" name="Title 1"/>
          <p:cNvSpPr>
            <a:spLocks noGrp="1"/>
          </p:cNvSpPr>
          <p:nvPr>
            <p:ph type="title"/>
          </p:nvPr>
        </p:nvSpPr>
        <p:spPr>
          <a:xfrm>
            <a:off x="457200" y="274638"/>
            <a:ext cx="5715000" cy="868362"/>
          </a:xfrm>
        </p:spPr>
        <p:txBody>
          <a:bodyPr/>
          <a:lstStyle/>
          <a:p>
            <a:r>
              <a:rPr lang="en-US" dirty="0" smtClean="0"/>
              <a:t>Click to edit Master title style</a:t>
            </a:r>
            <a:endParaRPr lang="en-US" dirty="0"/>
          </a:p>
        </p:txBody>
      </p:sp>
      <p:sp>
        <p:nvSpPr>
          <p:cNvPr id="6" name="Picture Placeholder 8"/>
          <p:cNvSpPr>
            <a:spLocks noGrp="1"/>
          </p:cNvSpPr>
          <p:nvPr>
            <p:ph type="pic" sz="quarter" idx="15"/>
          </p:nvPr>
        </p:nvSpPr>
        <p:spPr>
          <a:xfrm>
            <a:off x="1752600" y="4572000"/>
            <a:ext cx="2016000" cy="1511999"/>
          </a:xfrm>
        </p:spPr>
        <p:txBody>
          <a:bodyPr/>
          <a:lstStyle/>
          <a:p>
            <a:endParaRPr lang="en-US" dirty="0"/>
          </a:p>
        </p:txBody>
      </p:sp>
      <p:sp>
        <p:nvSpPr>
          <p:cNvPr id="8" name="Picture Placeholder 8"/>
          <p:cNvSpPr>
            <a:spLocks noGrp="1"/>
          </p:cNvSpPr>
          <p:nvPr>
            <p:ph type="pic" sz="quarter" idx="16"/>
          </p:nvPr>
        </p:nvSpPr>
        <p:spPr>
          <a:xfrm>
            <a:off x="5943600" y="1576202"/>
            <a:ext cx="2016000" cy="1511999"/>
          </a:xfrm>
        </p:spPr>
        <p:txBody>
          <a:bodyPr/>
          <a:lstStyle/>
          <a:p>
            <a:endParaRPr lang="en-US" dirty="0"/>
          </a:p>
        </p:txBody>
      </p:sp>
    </p:spTree>
    <p:extLst>
      <p:ext uri="{BB962C8B-B14F-4D97-AF65-F5344CB8AC3E}">
        <p14:creationId xmlns:p14="http://schemas.microsoft.com/office/powerpoint/2010/main" val="2167336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7" y="1295402"/>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4" y="1524001"/>
            <a:ext cx="6498159"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4" y="3299013"/>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413F45D-1E31-A24B-8BE4-DECA844FFDBA}" type="datetime1">
              <a:rPr lang="en-US" smtClean="0"/>
              <a:t>5/13/2014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dirty="0" smtClean="0"/>
              <a:t>Pg. </a:t>
            </a:r>
            <a:fld id="{845B9F55-B5CA-4D68-ABCC-887EA91F0882}" type="slidenum">
              <a:rPr lang="en-US" smtClean="0"/>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F246C04-18B8-284F-AEE6-A12B3430D430}" type="datetime1">
              <a:rPr lang="en-US" smtClean="0"/>
              <a:t>5/13/2014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dirty="0" smtClean="0"/>
              <a:t>Pg. </a:t>
            </a:r>
            <a:fld id="{51B9F101-B791-446C-8FD7-951111335F5F}" type="slidenum">
              <a:rPr lang="en-US" smtClean="0"/>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1" y="3352804"/>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41" y="4771031"/>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06233F5-CD4E-5E4D-8F0F-EA890800F35A}" type="datetime1">
              <a:rPr lang="en-US" smtClean="0"/>
              <a:t>5/13/2014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dirty="0" smtClean="0"/>
              <a:t>Pg. </a:t>
            </a:r>
            <a:fld id="{845B9F55-B5CA-4D68-ABCC-887EA91F0882}" type="slidenum">
              <a:rPr lang="en-US" smtClean="0"/>
              <a:pPr>
                <a:defRPr/>
              </a:pPr>
              <a:t>‹#›</a:t>
            </a:fld>
            <a:endParaRPr lang="en-US" dirty="0"/>
          </a:p>
        </p:txBody>
      </p:sp>
      <p:sp>
        <p:nvSpPr>
          <p:cNvPr id="9" name="Picture Placeholder 2"/>
          <p:cNvSpPr>
            <a:spLocks noGrp="1"/>
          </p:cNvSpPr>
          <p:nvPr>
            <p:ph type="pic" idx="13"/>
          </p:nvPr>
        </p:nvSpPr>
        <p:spPr>
          <a:xfrm>
            <a:off x="370980" y="363538"/>
            <a:ext cx="8402040" cy="2836863"/>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02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8" y="2403145"/>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8" y="3736007"/>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CE1551-649D-2642-89EF-558C6B1452A2}" type="datetime1">
              <a:rPr lang="en-US" smtClean="0"/>
              <a:t>5/13/2014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dirty="0" smtClean="0"/>
              <a:t>Pg. </a:t>
            </a:r>
            <a:fld id="{6FDE6B31-3039-47B5-8172-771F532B2225}" type="slidenum">
              <a:rPr lang="en-US" smtClean="0"/>
              <a:pPr>
                <a:defRPr/>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D3CDB4F-F1F4-A141-9466-4BC9872B8EC4}" type="datetime1">
              <a:rPr lang="en-US" smtClean="0"/>
              <a:t>5/13/2014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dirty="0" smtClean="0"/>
              <a:t>Pg. </a:t>
            </a:r>
            <a:fld id="{4BAE19BD-53CF-45CF-A11B-858165156C06}" type="slidenum">
              <a:rPr lang="en-US" smtClean="0"/>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3" y="1453226"/>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3" y="234741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1" y="1453226"/>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1" y="234741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0A00D0C-B9B7-2045-A599-F00649D3EC60}" type="datetime1">
              <a:rPr lang="en-US" smtClean="0"/>
              <a:t>5/13/2014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r>
              <a:rPr lang="en-US" dirty="0" smtClean="0"/>
              <a:t>Pg. </a:t>
            </a:r>
            <a:fld id="{D739AD1A-CD85-40AE-8324-1EC11577A4A3}" type="slidenum">
              <a:rPr lang="en-US" smtClean="0"/>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70DDF22-9861-E14C-8EDD-6BA4844F2719}" type="datetime1">
              <a:rPr lang="en-US" smtClean="0"/>
              <a:t>5/13/2014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r>
              <a:rPr lang="en-US" dirty="0" smtClean="0"/>
              <a:t>Pg. </a:t>
            </a:r>
            <a:fld id="{3D563684-ABE8-4328-BDD5-F6E35D8143CA}" type="slidenum">
              <a:rPr lang="en-US" smtClean="0"/>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EBC8A-50D4-B348-9D1F-6F9BCC4CCD45}" type="datetime1">
              <a:rPr lang="en-US" smtClean="0"/>
              <a:t>5/13/2014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r>
              <a:rPr lang="en-US" dirty="0" smtClean="0"/>
              <a:t>Pg. </a:t>
            </a:r>
            <a:fld id="{AE74313D-7CC6-4A38-9D2A-F323ECEB0E22}" type="slidenum">
              <a:rPr lang="en-US" smtClean="0"/>
              <a:pPr>
                <a:defRPr/>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1"/>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2"/>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7"/>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CEA13-3D05-1A4B-804A-E0CBAF7B0656}" type="datetime1">
              <a:rPr lang="en-US" smtClean="0"/>
              <a:t>5/13/2014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dirty="0" smtClean="0"/>
              <a:t>Pg. </a:t>
            </a:r>
            <a:fld id="{293D42D9-0FF2-4155-BC15-BFFE6193F292}" type="slidenum">
              <a:rPr lang="en-US" smtClean="0"/>
              <a:pPr>
                <a:defRPr/>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2" y="611872"/>
            <a:ext cx="4079545" cy="1162051"/>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402" y="1787857"/>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E11EA-D682-504A-9329-EE3318A079D2}" type="datetime1">
              <a:rPr lang="en-US" smtClean="0"/>
              <a:t>5/13/2014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dirty="0" smtClean="0"/>
              <a:t>Pg. </a:t>
            </a:r>
            <a:fld id="{44F5D650-4941-480F-8AD2-9D4F9AE04024}" type="slidenum">
              <a:rPr lang="en-US" smtClean="0"/>
              <a:pPr>
                <a:defRPr/>
              </a:pPr>
              <a:t>‹#›</a:t>
            </a:fld>
            <a:endParaRPr lang="en-US" dirty="0"/>
          </a:p>
        </p:txBody>
      </p:sp>
      <p:sp>
        <p:nvSpPr>
          <p:cNvPr id="8" name="Picture Placeholder 2"/>
          <p:cNvSpPr>
            <a:spLocks noGrp="1"/>
          </p:cNvSpPr>
          <p:nvPr>
            <p:ph type="pic" idx="1"/>
          </p:nvPr>
        </p:nvSpPr>
        <p:spPr>
          <a:xfrm>
            <a:off x="5090617" y="359394"/>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9CA04EA-7EFF-3544-BCFA-E0085A892F09}" type="datetime1">
              <a:rPr lang="en-US" smtClean="0"/>
              <a:t>5/13/2014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dirty="0" smtClean="0"/>
              <a:t>Pg. </a:t>
            </a:r>
            <a:fld id="{6FB473D7-988D-4527-8518-764059F0075A}" type="slidenum">
              <a:rPr lang="en-US" smtClean="0"/>
              <a:pPr>
                <a:defRPr/>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2"/>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5" y="368302"/>
            <a:ext cx="6689727"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82E3162-5D95-6F4C-881B-13CBF8245C9D}" type="datetime1">
              <a:rPr lang="en-US" smtClean="0"/>
              <a:t>5/13/2014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dirty="0" smtClean="0"/>
              <a:t>Pg. </a:t>
            </a:r>
            <a:fld id="{AAE608C4-6321-4D4A-B14D-F21D320EE581}" type="slidenum">
              <a:rPr lang="en-US" smtClean="0"/>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Internal Layout Basic">
    <p:spTree>
      <p:nvGrpSpPr>
        <p:cNvPr id="1" name=""/>
        <p:cNvGrpSpPr/>
        <p:nvPr/>
      </p:nvGrpSpPr>
      <p:grpSpPr>
        <a:xfrm>
          <a:off x="0" y="0"/>
          <a:ext cx="0" cy="0"/>
          <a:chOff x="0" y="0"/>
          <a:chExt cx="0" cy="0"/>
        </a:xfrm>
      </p:grpSpPr>
      <p:sp>
        <p:nvSpPr>
          <p:cNvPr id="4" name="object 13"/>
          <p:cNvSpPr>
            <a:spLocks/>
          </p:cNvSpPr>
          <p:nvPr userDrawn="1"/>
        </p:nvSpPr>
        <p:spPr bwMode="auto">
          <a:xfrm>
            <a:off x="636444" y="1165412"/>
            <a:ext cx="7881215" cy="0"/>
          </a:xfrm>
          <a:custGeom>
            <a:avLst/>
            <a:gdLst>
              <a:gd name="T0" fmla="*/ 0 w 8670137"/>
              <a:gd name="T1" fmla="*/ 8648563 w 8670137"/>
              <a:gd name="T2" fmla="*/ 0 60000 65536"/>
              <a:gd name="T3" fmla="*/ 0 60000 65536"/>
              <a:gd name="T4" fmla="*/ 0 w 8670137"/>
              <a:gd name="T5" fmla="*/ 8670137 w 8670137"/>
            </a:gdLst>
            <a:ahLst/>
            <a:cxnLst>
              <a:cxn ang="T2">
                <a:pos x="T0" y="0"/>
              </a:cxn>
              <a:cxn ang="T3">
                <a:pos x="T1" y="0"/>
              </a:cxn>
            </a:cxnLst>
            <a:rect l="T4" t="0" r="T5" b="0"/>
            <a:pathLst>
              <a:path w="8670137">
                <a:moveTo>
                  <a:pt x="0" y="0"/>
                </a:moveTo>
                <a:lnTo>
                  <a:pt x="8670137" y="0"/>
                </a:lnTo>
              </a:path>
            </a:pathLst>
          </a:custGeom>
          <a:noFill/>
          <a:ln w="12547">
            <a:solidFill>
              <a:srgbClr val="002A5B"/>
            </a:solidFill>
            <a:round/>
            <a:headEnd/>
            <a:tailEnd/>
          </a:ln>
        </p:spPr>
        <p:txBody>
          <a:bodyPr lIns="0" tIns="0" rIns="0" bIns="0"/>
          <a:lstStyle/>
          <a:p>
            <a:endParaRPr lang="en-US"/>
          </a:p>
        </p:txBody>
      </p:sp>
      <p:sp>
        <p:nvSpPr>
          <p:cNvPr id="3" name="Text Placeholder 30"/>
          <p:cNvSpPr>
            <a:spLocks noGrp="1"/>
          </p:cNvSpPr>
          <p:nvPr>
            <p:ph type="body" sz="quarter" idx="10"/>
          </p:nvPr>
        </p:nvSpPr>
        <p:spPr>
          <a:xfrm>
            <a:off x="554182" y="403412"/>
            <a:ext cx="8047182" cy="739588"/>
          </a:xfrm>
          <a:prstGeom prst="rect">
            <a:avLst/>
          </a:prstGeom>
        </p:spPr>
        <p:txBody>
          <a:bodyPr vert="horz"/>
          <a:lstStyle>
            <a:lvl1pPr>
              <a:buNone/>
              <a:defRPr sz="2382" b="1" cap="all" baseline="0">
                <a:solidFill>
                  <a:srgbClr val="005DAA"/>
                </a:solidFill>
              </a:defRPr>
            </a:lvl1pPr>
          </a:lstStyle>
          <a:p>
            <a:pPr lvl="0"/>
            <a:r>
              <a:rPr lang="en-US" dirty="0" smtClean="0"/>
              <a:t>Click to edit Master text styles</a:t>
            </a:r>
          </a:p>
        </p:txBody>
      </p:sp>
      <p:pic>
        <p:nvPicPr>
          <p:cNvPr id="7" name="Picture 6" descr="apta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455" y="6015140"/>
            <a:ext cx="1193900" cy="605225"/>
          </a:xfrm>
          <a:prstGeom prst="rect">
            <a:avLst/>
          </a:prstGeom>
        </p:spPr>
      </p:pic>
      <p:sp>
        <p:nvSpPr>
          <p:cNvPr id="9" name="Holder 6"/>
          <p:cNvSpPr txBox="1">
            <a:spLocks/>
          </p:cNvSpPr>
          <p:nvPr userDrawn="1"/>
        </p:nvSpPr>
        <p:spPr bwMode="auto">
          <a:xfrm>
            <a:off x="6681779" y="6377549"/>
            <a:ext cx="2102716" cy="343180"/>
          </a:xfrm>
          <a:prstGeom prst="rect">
            <a:avLst/>
          </a:prstGeom>
          <a:noFill/>
          <a:ln w="9525">
            <a:noFill/>
            <a:miter lim="800000"/>
            <a:headEnd/>
            <a:tailEnd/>
          </a:ln>
        </p:spPr>
        <p:txBody>
          <a:bodyPr lIns="0" tIns="0" rIns="0" bIns="0"/>
          <a:lstStyle/>
          <a:p>
            <a:pPr algn="r"/>
            <a:fld id="{9449AA16-E9FF-4B89-98BE-94EA679D4EE0}" type="slidenum">
              <a:rPr lang="en-US">
                <a:solidFill>
                  <a:srgbClr val="898989"/>
                </a:solidFill>
              </a:rPr>
              <a:pPr algn="r"/>
              <a:t>‹#›</a:t>
            </a:fld>
            <a:endParaRPr lang="en-US" dirty="0">
              <a:solidFill>
                <a:srgbClr val="898989"/>
              </a:solidFill>
            </a:endParaRPr>
          </a:p>
        </p:txBody>
      </p:sp>
    </p:spTree>
    <p:extLst>
      <p:ext uri="{BB962C8B-B14F-4D97-AF65-F5344CB8AC3E}">
        <p14:creationId xmlns:p14="http://schemas.microsoft.com/office/powerpoint/2010/main" val="138873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945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7" y="1295402"/>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eaLnBrk="1" hangingPunct="1">
              <a:spcBef>
                <a:spcPts val="2000"/>
              </a:spcBef>
              <a:buClr>
                <a:srgbClr val="4F81BD">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4" y="1524001"/>
            <a:ext cx="6498159"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4" y="3299013"/>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822D1DE-7C76-854B-BC32-95D40B010CBC}"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r>
              <a:rPr lang="en-US" dirty="0" smtClean="0">
                <a:solidFill>
                  <a:prstClr val="white"/>
                </a:solidFill>
              </a:rPr>
              <a:t>Pg. </a:t>
            </a:r>
            <a:fld id="{845B9F55-B5CA-4D68-ABCC-887EA91F0882}"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5369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C5A6508-9591-6D4F-A7BE-6684395090B0}"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r>
              <a:rPr lang="en-US" dirty="0" smtClean="0">
                <a:solidFill>
                  <a:prstClr val="white"/>
                </a:solidFill>
              </a:rPr>
              <a:t>Pg. </a:t>
            </a:r>
            <a:fld id="{51B9F101-B791-446C-8FD7-951111335F5F}"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777380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41" y="3352804"/>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41" y="4771031"/>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1E8BD54-CEA7-0345-B6B5-763D2A7AD721}"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r>
              <a:rPr lang="en-US" dirty="0" smtClean="0">
                <a:solidFill>
                  <a:prstClr val="white"/>
                </a:solidFill>
              </a:rPr>
              <a:t>Pg. </a:t>
            </a:r>
            <a:fld id="{845B9F55-B5CA-4D68-ABCC-887EA91F0882}" type="slidenum">
              <a:rPr lang="en-US" smtClean="0">
                <a:solidFill>
                  <a:prstClr val="white"/>
                </a:solidFill>
              </a:rPr>
              <a:pPr>
                <a:defRPr/>
              </a:pPr>
              <a:t>‹#›</a:t>
            </a:fld>
            <a:endParaRPr lang="en-US" dirty="0">
              <a:solidFill>
                <a:prstClr val="white"/>
              </a:solidFill>
            </a:endParaRPr>
          </a:p>
        </p:txBody>
      </p:sp>
      <p:sp>
        <p:nvSpPr>
          <p:cNvPr id="9" name="Picture Placeholder 2"/>
          <p:cNvSpPr>
            <a:spLocks noGrp="1"/>
          </p:cNvSpPr>
          <p:nvPr>
            <p:ph type="pic" idx="13"/>
          </p:nvPr>
        </p:nvSpPr>
        <p:spPr>
          <a:xfrm>
            <a:off x="370980" y="363538"/>
            <a:ext cx="8402040" cy="2836863"/>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extLst>
      <p:ext uri="{BB962C8B-B14F-4D97-AF65-F5344CB8AC3E}">
        <p14:creationId xmlns:p14="http://schemas.microsoft.com/office/powerpoint/2010/main" val="3540978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8" y="2403145"/>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8" y="3736007"/>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C61D37-DB54-BB4B-89AD-F779C3C0951E}"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r>
              <a:rPr lang="en-US" dirty="0" smtClean="0">
                <a:solidFill>
                  <a:prstClr val="white"/>
                </a:solidFill>
              </a:rPr>
              <a:t>Pg. </a:t>
            </a:r>
            <a:fld id="{6FDE6B31-3039-47B5-8172-771F532B2225}"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220659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1BDA9BA-503D-F943-811D-44FF0BA92E8C}" type="datetime1">
              <a:rPr lang="en-US" smtClean="0">
                <a:solidFill>
                  <a:prstClr val="white"/>
                </a:solidFill>
              </a:rPr>
              <a:t>5/13/2014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pPr>
              <a:defRPr/>
            </a:pPr>
            <a:r>
              <a:rPr lang="en-US" dirty="0" smtClean="0">
                <a:solidFill>
                  <a:prstClr val="white"/>
                </a:solidFill>
              </a:rPr>
              <a:t>Pg. </a:t>
            </a:r>
            <a:fld id="{4BAE19BD-53CF-45CF-A11B-858165156C06}"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538516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3" y="1453226"/>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3" y="234741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1" y="1453226"/>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1" y="234741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CF8BEFF-9536-2C41-A5E3-F9EBF9E1A68A}" type="datetime1">
              <a:rPr lang="en-US" smtClean="0">
                <a:solidFill>
                  <a:prstClr val="white"/>
                </a:solidFill>
              </a:rPr>
              <a:t>5/13/2014</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pPr>
              <a:defRPr/>
            </a:pPr>
            <a:r>
              <a:rPr lang="en-US" dirty="0" smtClean="0">
                <a:solidFill>
                  <a:prstClr val="white"/>
                </a:solidFill>
              </a:rPr>
              <a:t>Pg. </a:t>
            </a:r>
            <a:fld id="{D739AD1A-CD85-40AE-8324-1EC11577A4A3}"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2214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B139B8F-FC12-8A42-8683-ADEBB3CD9C65}" type="datetime1">
              <a:rPr lang="en-US" smtClean="0">
                <a:solidFill>
                  <a:prstClr val="white"/>
                </a:solidFill>
              </a:rPr>
              <a:t>5/13/2014</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pPr>
              <a:defRPr/>
            </a:pPr>
            <a:r>
              <a:rPr lang="en-US" dirty="0" smtClean="0">
                <a:solidFill>
                  <a:prstClr val="white"/>
                </a:solidFill>
              </a:rPr>
              <a:t>Pg. </a:t>
            </a:r>
            <a:fld id="{3D563684-ABE8-4328-BDD5-F6E35D8143CA}"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873144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D29FA-C701-C241-9BE5-072A3ED5DD79}" type="datetime1">
              <a:rPr lang="en-US" smtClean="0">
                <a:solidFill>
                  <a:prstClr val="white"/>
                </a:solidFill>
              </a:rPr>
              <a:t>5/13/2014</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pPr>
              <a:defRPr/>
            </a:pPr>
            <a:r>
              <a:rPr lang="en-US" dirty="0" smtClean="0">
                <a:solidFill>
                  <a:prstClr val="white"/>
                </a:solidFill>
              </a:rPr>
              <a:t>Pg. </a:t>
            </a:r>
            <a:fld id="{AE74313D-7CC6-4A38-9D2A-F323ECEB0E22}"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718092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1"/>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2"/>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7"/>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A7B7E1-DEFB-0644-BB9A-C65D1A89AB64}" type="datetime1">
              <a:rPr lang="en-US" smtClean="0">
                <a:solidFill>
                  <a:prstClr val="white"/>
                </a:solidFill>
              </a:rPr>
              <a:t>5/13/2014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pPr>
              <a:defRPr/>
            </a:pPr>
            <a:r>
              <a:rPr lang="en-US" dirty="0" smtClean="0">
                <a:solidFill>
                  <a:prstClr val="white"/>
                </a:solidFill>
              </a:rPr>
              <a:t>Pg. </a:t>
            </a:r>
            <a:fld id="{293D42D9-0FF2-4155-BC15-BFFE6193F292}"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99529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2" y="611872"/>
            <a:ext cx="4079545" cy="1162051"/>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402" y="1787857"/>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5D9368-4515-FF4C-B003-9E393AC47427}" type="datetime1">
              <a:rPr lang="en-US" smtClean="0">
                <a:solidFill>
                  <a:prstClr val="white"/>
                </a:solidFill>
              </a:rPr>
              <a:t>5/13/2014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pPr>
              <a:defRPr/>
            </a:pPr>
            <a:r>
              <a:rPr lang="en-US" dirty="0" smtClean="0">
                <a:solidFill>
                  <a:prstClr val="white"/>
                </a:solidFill>
              </a:rPr>
              <a:t>Pg. </a:t>
            </a:r>
            <a:fld id="{44F5D650-4941-480F-8AD2-9D4F9AE04024}" type="slidenum">
              <a:rPr lang="en-US" smtClean="0">
                <a:solidFill>
                  <a:prstClr val="white"/>
                </a:solidFill>
              </a:rPr>
              <a:pPr>
                <a:defRPr/>
              </a:pPr>
              <a:t>‹#›</a:t>
            </a:fld>
            <a:endParaRPr lang="en-US" dirty="0">
              <a:solidFill>
                <a:prstClr val="white"/>
              </a:solidFill>
            </a:endParaRPr>
          </a:p>
        </p:txBody>
      </p:sp>
      <p:sp>
        <p:nvSpPr>
          <p:cNvPr id="8" name="Picture Placeholder 2"/>
          <p:cNvSpPr>
            <a:spLocks noGrp="1"/>
          </p:cNvSpPr>
          <p:nvPr>
            <p:ph type="pic" idx="1"/>
          </p:nvPr>
        </p:nvSpPr>
        <p:spPr>
          <a:xfrm>
            <a:off x="5090617" y="359394"/>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extLst>
      <p:ext uri="{BB962C8B-B14F-4D97-AF65-F5344CB8AC3E}">
        <p14:creationId xmlns:p14="http://schemas.microsoft.com/office/powerpoint/2010/main" val="66855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921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F2CCDD-B87A-6E4A-8508-A062B6676D0E}"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r>
              <a:rPr lang="en-US" dirty="0" smtClean="0">
                <a:solidFill>
                  <a:prstClr val="white"/>
                </a:solidFill>
              </a:rPr>
              <a:t>Pg. </a:t>
            </a:r>
            <a:fld id="{6FB473D7-988D-4527-8518-764059F0075A}"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475186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2"/>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5" y="368302"/>
            <a:ext cx="6689727"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5670C56-DC80-584D-AA86-DF6778810A95}"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r>
              <a:rPr lang="en-US" dirty="0" smtClean="0">
                <a:solidFill>
                  <a:prstClr val="white"/>
                </a:solidFill>
              </a:rPr>
              <a:t>Pg. </a:t>
            </a:r>
            <a:fld id="{AAE608C4-6321-4D4A-B14D-F21D320EE581}"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0851705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Internal Layout Basic">
    <p:spTree>
      <p:nvGrpSpPr>
        <p:cNvPr id="1" name=""/>
        <p:cNvGrpSpPr/>
        <p:nvPr/>
      </p:nvGrpSpPr>
      <p:grpSpPr>
        <a:xfrm>
          <a:off x="0" y="0"/>
          <a:ext cx="0" cy="0"/>
          <a:chOff x="0" y="0"/>
          <a:chExt cx="0" cy="0"/>
        </a:xfrm>
      </p:grpSpPr>
      <p:sp>
        <p:nvSpPr>
          <p:cNvPr id="4" name="object 13"/>
          <p:cNvSpPr>
            <a:spLocks/>
          </p:cNvSpPr>
          <p:nvPr userDrawn="1"/>
        </p:nvSpPr>
        <p:spPr bwMode="auto">
          <a:xfrm>
            <a:off x="636444" y="1165412"/>
            <a:ext cx="7881215" cy="0"/>
          </a:xfrm>
          <a:custGeom>
            <a:avLst/>
            <a:gdLst>
              <a:gd name="T0" fmla="*/ 0 w 8670137"/>
              <a:gd name="T1" fmla="*/ 8648563 w 8670137"/>
              <a:gd name="T2" fmla="*/ 0 60000 65536"/>
              <a:gd name="T3" fmla="*/ 0 60000 65536"/>
              <a:gd name="T4" fmla="*/ 0 w 8670137"/>
              <a:gd name="T5" fmla="*/ 8670137 w 8670137"/>
            </a:gdLst>
            <a:ahLst/>
            <a:cxnLst>
              <a:cxn ang="T2">
                <a:pos x="T0" y="0"/>
              </a:cxn>
              <a:cxn ang="T3">
                <a:pos x="T1" y="0"/>
              </a:cxn>
            </a:cxnLst>
            <a:rect l="T4" t="0" r="T5" b="0"/>
            <a:pathLst>
              <a:path w="8670137">
                <a:moveTo>
                  <a:pt x="0" y="0"/>
                </a:moveTo>
                <a:lnTo>
                  <a:pt x="8670137" y="0"/>
                </a:lnTo>
              </a:path>
            </a:pathLst>
          </a:custGeom>
          <a:noFill/>
          <a:ln w="12547">
            <a:solidFill>
              <a:srgbClr val="002A5B"/>
            </a:solidFill>
            <a:round/>
            <a:headEnd/>
            <a:tailEnd/>
          </a:ln>
        </p:spPr>
        <p:txBody>
          <a:bodyPr lIns="0" tIns="0" rIns="0" bIns="0"/>
          <a:lstStyle/>
          <a:p>
            <a:endParaRPr lang="en-US" dirty="0"/>
          </a:p>
        </p:txBody>
      </p:sp>
      <p:sp>
        <p:nvSpPr>
          <p:cNvPr id="3" name="Text Placeholder 30"/>
          <p:cNvSpPr>
            <a:spLocks noGrp="1"/>
          </p:cNvSpPr>
          <p:nvPr>
            <p:ph type="body" sz="quarter" idx="10"/>
          </p:nvPr>
        </p:nvSpPr>
        <p:spPr>
          <a:xfrm>
            <a:off x="554182" y="403412"/>
            <a:ext cx="8047182" cy="739588"/>
          </a:xfrm>
          <a:prstGeom prst="rect">
            <a:avLst/>
          </a:prstGeom>
        </p:spPr>
        <p:txBody>
          <a:bodyPr vert="horz"/>
          <a:lstStyle>
            <a:lvl1pPr>
              <a:buNone/>
              <a:defRPr sz="2400" b="1" cap="all" baseline="0">
                <a:solidFill>
                  <a:srgbClr val="005DAA"/>
                </a:solidFill>
              </a:defRPr>
            </a:lvl1pPr>
          </a:lstStyle>
          <a:p>
            <a:pPr lvl="0"/>
            <a:r>
              <a:rPr lang="en-US" dirty="0" smtClean="0"/>
              <a:t>Click to edit Master text styles</a:t>
            </a:r>
          </a:p>
        </p:txBody>
      </p:sp>
      <p:pic>
        <p:nvPicPr>
          <p:cNvPr id="7" name="Picture 6" descr="apta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455" y="6015140"/>
            <a:ext cx="1193900" cy="605225"/>
          </a:xfrm>
          <a:prstGeom prst="rect">
            <a:avLst/>
          </a:prstGeom>
        </p:spPr>
      </p:pic>
      <p:sp>
        <p:nvSpPr>
          <p:cNvPr id="9" name="Holder 6"/>
          <p:cNvSpPr txBox="1">
            <a:spLocks/>
          </p:cNvSpPr>
          <p:nvPr userDrawn="1"/>
        </p:nvSpPr>
        <p:spPr bwMode="auto">
          <a:xfrm>
            <a:off x="6681779" y="6377549"/>
            <a:ext cx="2102716" cy="343180"/>
          </a:xfrm>
          <a:prstGeom prst="rect">
            <a:avLst/>
          </a:prstGeom>
          <a:noFill/>
          <a:ln w="9525">
            <a:noFill/>
            <a:miter lim="800000"/>
            <a:headEnd/>
            <a:tailEnd/>
          </a:ln>
        </p:spPr>
        <p:txBody>
          <a:bodyPr lIns="0" tIns="0" rIns="0" bIns="0"/>
          <a:lstStyle/>
          <a:p>
            <a:pPr algn="r"/>
            <a:fld id="{9449AA16-E9FF-4B89-98BE-94EA679D4EE0}" type="slidenum">
              <a:rPr lang="en-US">
                <a:solidFill>
                  <a:srgbClr val="898989"/>
                </a:solidFill>
              </a:rPr>
              <a:pPr algn="r"/>
              <a:t>‹#›</a:t>
            </a:fld>
            <a:endParaRPr lang="en-US" dirty="0">
              <a:solidFill>
                <a:srgbClr val="898989"/>
              </a:solidFill>
            </a:endParaRPr>
          </a:p>
        </p:txBody>
      </p:sp>
    </p:spTree>
    <p:extLst>
      <p:ext uri="{BB962C8B-B14F-4D97-AF65-F5344CB8AC3E}">
        <p14:creationId xmlns:p14="http://schemas.microsoft.com/office/powerpoint/2010/main" val="1139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3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6.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47.xml"/><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8.xml"/><Relationship Id="rId1" Type="http://schemas.openxmlformats.org/officeDocument/2006/relationships/slideLayout" Target="../slideLayouts/slideLayout48.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7000" r="-5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D5998-AFDE-40EE-B9F4-6586E91B1B28}" type="datetimeFigureOut">
              <a:rPr lang="en-US" smtClean="0">
                <a:solidFill>
                  <a:prstClr val="black">
                    <a:tint val="75000"/>
                  </a:prstClr>
                </a:solidFill>
              </a:rPr>
              <a:pPr/>
              <a:t>5/13/2014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F388A-03FD-435D-AD9A-44DA9D64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568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152400"/>
            <a:ext cx="8042276" cy="1063533"/>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33400" y="1752600"/>
            <a:ext cx="8042276"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5629835" y="6275670"/>
            <a:ext cx="2133600" cy="365125"/>
          </a:xfrm>
          <a:prstGeom prst="rect">
            <a:avLst/>
          </a:prstGeom>
        </p:spPr>
        <p:txBody>
          <a:bodyPr vert="horz" lIns="91440" tIns="45720" rIns="91440" bIns="45720" rtlCol="0" anchor="ctr"/>
          <a:lstStyle>
            <a:lvl1pPr algn="r">
              <a:defRPr sz="1200">
                <a:solidFill>
                  <a:schemeClr val="bg1"/>
                </a:solidFill>
              </a:defRPr>
            </a:lvl1pPr>
          </a:lstStyle>
          <a:p>
            <a:fld id="{195525AC-4956-B448-8CFD-F7E49F649A34}" type="datetime1">
              <a:rPr lang="en-US" smtClean="0"/>
              <a:t>5/13/2014</a:t>
            </a:fld>
            <a:endParaRPr lang="en-US" dirty="0"/>
          </a:p>
        </p:txBody>
      </p:sp>
      <p:sp>
        <p:nvSpPr>
          <p:cNvPr id="5" name="Footer Placeholder 4"/>
          <p:cNvSpPr>
            <a:spLocks noGrp="1"/>
          </p:cNvSpPr>
          <p:nvPr>
            <p:ph type="ftr" sz="quarter" idx="3"/>
          </p:nvPr>
        </p:nvSpPr>
        <p:spPr>
          <a:xfrm>
            <a:off x="264461" y="6275670"/>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7" y="6275670"/>
            <a:ext cx="990600" cy="365125"/>
          </a:xfrm>
          <a:prstGeom prst="rect">
            <a:avLst/>
          </a:prstGeom>
        </p:spPr>
        <p:txBody>
          <a:bodyPr vert="horz" lIns="91440" tIns="45720" rIns="91440" bIns="45720" rtlCol="0" anchor="ctr"/>
          <a:lstStyle>
            <a:lvl1pPr algn="r">
              <a:defRPr sz="2000">
                <a:solidFill>
                  <a:schemeClr val="bg1"/>
                </a:solidFill>
              </a:defRPr>
            </a:lvl1pPr>
          </a:lstStyle>
          <a:p>
            <a:pPr>
              <a:defRPr/>
            </a:pPr>
            <a:r>
              <a:rPr lang="en-US" dirty="0" smtClean="0"/>
              <a:t>Pg. </a:t>
            </a:r>
            <a:fld id="{845B9F55-B5CA-4D68-ABCC-887EA91F088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hf hdr="0" ftr="0" dt="0"/>
  <p:txStyles>
    <p:titleStyle>
      <a:lvl1pPr algn="ctr" defTabSz="914400" rtl="0" eaLnBrk="1" latinLnBrk="0" hangingPunct="1">
        <a:spcBef>
          <a:spcPct val="0"/>
        </a:spcBef>
        <a:buNone/>
        <a:defRPr sz="3600" kern="1200">
          <a:solidFill>
            <a:srgbClr val="004990"/>
          </a:solidFill>
          <a:latin typeface="Helvetica Neue"/>
          <a:ea typeface="+mj-ea"/>
          <a:cs typeface="Helvetica Neue"/>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b="0" i="0" kern="1200">
          <a:solidFill>
            <a:schemeClr val="tx1">
              <a:lumMod val="65000"/>
              <a:lumOff val="35000"/>
            </a:schemeClr>
          </a:solidFill>
          <a:latin typeface="Helvetica Neue Light"/>
          <a:ea typeface="+mn-ea"/>
          <a:cs typeface="Helvetica Neue Light"/>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b="0" i="0" kern="1200">
          <a:solidFill>
            <a:schemeClr val="tx1">
              <a:lumMod val="65000"/>
              <a:lumOff val="35000"/>
            </a:schemeClr>
          </a:solidFill>
          <a:latin typeface="Helvetica Neue Light"/>
          <a:ea typeface="+mn-ea"/>
          <a:cs typeface="Helvetica Neue Light"/>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b="0" i="0" kern="1200">
          <a:solidFill>
            <a:schemeClr val="tx1">
              <a:lumMod val="65000"/>
              <a:lumOff val="35000"/>
            </a:schemeClr>
          </a:solidFill>
          <a:latin typeface="Helvetica Neue Light"/>
          <a:ea typeface="+mn-ea"/>
          <a:cs typeface="Helvetica Neue Light"/>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b="0" i="0" kern="1200">
          <a:solidFill>
            <a:schemeClr val="tx1">
              <a:lumMod val="65000"/>
              <a:lumOff val="35000"/>
            </a:schemeClr>
          </a:solidFill>
          <a:latin typeface="Helvetica Neue Light"/>
          <a:ea typeface="+mn-ea"/>
          <a:cs typeface="Helvetica Neue Light"/>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b="0" i="0" kern="1200">
          <a:solidFill>
            <a:schemeClr val="tx1">
              <a:lumMod val="65000"/>
              <a:lumOff val="35000"/>
            </a:schemeClr>
          </a:solidFill>
          <a:latin typeface="Helvetica Neue Light"/>
          <a:ea typeface="+mn-ea"/>
          <a:cs typeface="Helvetica Neue Light"/>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7"/>
            <a:ext cx="8042276" cy="1336956"/>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70"/>
            <a:ext cx="2133600" cy="365125"/>
          </a:xfrm>
          <a:prstGeom prst="rect">
            <a:avLst/>
          </a:prstGeom>
        </p:spPr>
        <p:txBody>
          <a:bodyPr vert="horz" lIns="91440" tIns="45720" rIns="91440" bIns="45720" rtlCol="0" anchor="ctr"/>
          <a:lstStyle>
            <a:lvl1pPr algn="r">
              <a:defRPr sz="1200">
                <a:solidFill>
                  <a:schemeClr val="bg1"/>
                </a:solidFill>
              </a:defRPr>
            </a:lvl1pPr>
          </a:lstStyle>
          <a:p>
            <a:fld id="{44F6F089-C6E0-B94E-9960-843083F52227}" type="datetime1">
              <a:rPr lang="en-US" smtClean="0">
                <a:solidFill>
                  <a:prstClr val="white"/>
                </a:solidFill>
              </a:rPr>
              <a:t>5/13/2014</a:t>
            </a:fld>
            <a:endParaRPr lang="en-US" dirty="0">
              <a:solidFill>
                <a:prstClr val="white"/>
              </a:solidFill>
            </a:endParaRPr>
          </a:p>
        </p:txBody>
      </p:sp>
      <p:sp>
        <p:nvSpPr>
          <p:cNvPr id="5" name="Footer Placeholder 4"/>
          <p:cNvSpPr>
            <a:spLocks noGrp="1"/>
          </p:cNvSpPr>
          <p:nvPr>
            <p:ph type="ftr" sz="quarter" idx="3"/>
          </p:nvPr>
        </p:nvSpPr>
        <p:spPr>
          <a:xfrm>
            <a:off x="264461" y="6275670"/>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897907" y="6275670"/>
            <a:ext cx="990600" cy="365125"/>
          </a:xfrm>
          <a:prstGeom prst="rect">
            <a:avLst/>
          </a:prstGeom>
        </p:spPr>
        <p:txBody>
          <a:bodyPr vert="horz" lIns="91440" tIns="45720" rIns="91440" bIns="45720" rtlCol="0" anchor="ctr"/>
          <a:lstStyle>
            <a:lvl1pPr algn="r">
              <a:defRPr sz="2000">
                <a:solidFill>
                  <a:schemeClr val="bg1"/>
                </a:solidFill>
              </a:defRPr>
            </a:lvl1pPr>
          </a:lstStyle>
          <a:p>
            <a:pPr>
              <a:defRPr/>
            </a:pPr>
            <a:r>
              <a:rPr lang="en-US" dirty="0" smtClean="0">
                <a:solidFill>
                  <a:prstClr val="white"/>
                </a:solidFill>
              </a:rPr>
              <a:t>Pg. </a:t>
            </a:r>
            <a:fld id="{845B9F55-B5CA-4D68-ABCC-887EA91F0882}"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509279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hdr="0" ftr="0" dt="0"/>
  <p:txStyles>
    <p:titleStyle>
      <a:lvl1pPr algn="ctr" defTabSz="914400" rtl="0" eaLnBrk="1" latinLnBrk="0" hangingPunct="1">
        <a:spcBef>
          <a:spcPct val="0"/>
        </a:spcBef>
        <a:buNone/>
        <a:defRPr sz="3600" kern="1200">
          <a:solidFill>
            <a:srgbClr val="004990"/>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53000" r="-5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19DB460-C2E4-4802-8C5E-57B47B6ADD94}"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2D72673-91A7-4D88-B686-F36BD2F486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8993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53000" r="-5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19DB460-C2E4-4802-8C5E-57B47B6ADD94}" type="datetimeFigureOut">
              <a:rPr lang="en-US">
                <a:solidFill>
                  <a:prstClr val="black">
                    <a:tint val="75000"/>
                  </a:prstClr>
                </a:solidFill>
              </a:rPr>
              <a:pPr>
                <a:defRPr/>
              </a:pPr>
              <a:t>5/13/2014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2D72673-91A7-4D88-B686-F36BD2F486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57120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CA70C46E-42DA-124B-8BB0-E67D1BB158C2}" type="datetime1">
              <a:rPr lang="en-US">
                <a:solidFill>
                  <a:prstClr val="black">
                    <a:tint val="75000"/>
                  </a:prstClr>
                </a:solidFill>
              </a:rPr>
              <a:pPr defTabSz="457200">
                <a:defRPr/>
              </a:pPr>
              <a:t>5/13/2014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E00E4397-34C0-EF44-90F0-30F76E3AB669}" type="slidenum">
              <a:rPr lang="en-US">
                <a:solidFill>
                  <a:prstClr val="black">
                    <a:tint val="75000"/>
                  </a:prstClr>
                </a:solidFill>
              </a:rPr>
              <a:pPr defTabSz="457200">
                <a:defRPr/>
              </a:pPr>
              <a:t>‹#›</a:t>
            </a:fld>
            <a:endParaRPr lang="en-US">
              <a:solidFill>
                <a:prstClr val="black">
                  <a:tint val="75000"/>
                </a:prstClr>
              </a:solidFill>
            </a:endParaRPr>
          </a:p>
        </p:txBody>
      </p:sp>
      <p:pic>
        <p:nvPicPr>
          <p:cNvPr id="1031" name="Picture 6" descr="AA_PPT_template01-06.png"/>
          <p:cNvPicPr>
            <a:picLocks noChangeAspect="1"/>
          </p:cNvPicPr>
          <p:nvPr userDrawn="1"/>
        </p:nvPicPr>
        <p:blipFill>
          <a:blip r:embed="rId4"/>
          <a:srcRect/>
          <a:stretch>
            <a:fillRect/>
          </a:stretch>
        </p:blipFill>
        <p:spPr bwMode="auto">
          <a:xfrm>
            <a:off x="482600" y="685800"/>
            <a:ext cx="8356600" cy="1195388"/>
          </a:xfrm>
          <a:prstGeom prst="rect">
            <a:avLst/>
          </a:prstGeom>
          <a:noFill/>
          <a:ln w="9525">
            <a:noFill/>
            <a:miter lim="800000"/>
            <a:headEnd/>
            <a:tailEnd/>
          </a:ln>
        </p:spPr>
      </p:pic>
    </p:spTree>
    <p:extLst>
      <p:ext uri="{BB962C8B-B14F-4D97-AF65-F5344CB8AC3E}">
        <p14:creationId xmlns:p14="http://schemas.microsoft.com/office/powerpoint/2010/main" val="666736531"/>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457200" y="19812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DFE1FC3F-9764-444C-B707-C607323960A3}" type="datetime1">
              <a:rPr lang="en-US">
                <a:solidFill>
                  <a:prstClr val="black">
                    <a:tint val="75000"/>
                  </a:prstClr>
                </a:solidFill>
              </a:rPr>
              <a:pPr defTabSz="457200">
                <a:defRPr/>
              </a:pPr>
              <a:t>5/13/2014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644AE071-8B29-3541-B260-89E684E72ED4}" type="slidenum">
              <a:rPr lang="en-US">
                <a:solidFill>
                  <a:prstClr val="black">
                    <a:tint val="75000"/>
                  </a:prstClr>
                </a:solidFill>
              </a:rPr>
              <a:pPr defTabSz="457200">
                <a:defRPr/>
              </a:pPr>
              <a:t>‹#›</a:t>
            </a:fld>
            <a:endParaRPr lang="en-US">
              <a:solidFill>
                <a:prstClr val="black">
                  <a:tint val="75000"/>
                </a:prstClr>
              </a:solidFill>
            </a:endParaRPr>
          </a:p>
        </p:txBody>
      </p:sp>
      <p:pic>
        <p:nvPicPr>
          <p:cNvPr id="7175" name="Picture 6" descr="AA_PPT_template01-11.png"/>
          <p:cNvPicPr>
            <a:picLocks noChangeAspect="1"/>
          </p:cNvPicPr>
          <p:nvPr userDrawn="1"/>
        </p:nvPicPr>
        <p:blipFill>
          <a:blip r:embed="rId13"/>
          <a:srcRect/>
          <a:stretch>
            <a:fillRect/>
          </a:stretch>
        </p:blipFill>
        <p:spPr bwMode="auto">
          <a:xfrm>
            <a:off x="423863" y="228600"/>
            <a:ext cx="8296275" cy="590550"/>
          </a:xfrm>
          <a:prstGeom prst="rect">
            <a:avLst/>
          </a:prstGeom>
          <a:noFill/>
          <a:ln w="9525">
            <a:noFill/>
            <a:miter lim="800000"/>
            <a:headEnd/>
            <a:tailEnd/>
          </a:ln>
        </p:spPr>
      </p:pic>
    </p:spTree>
    <p:extLst>
      <p:ext uri="{BB962C8B-B14F-4D97-AF65-F5344CB8AC3E}">
        <p14:creationId xmlns:p14="http://schemas.microsoft.com/office/powerpoint/2010/main" val="35595004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2" name="Picture 6" descr="AA_PPT_template01-12.png"/>
          <p:cNvPicPr>
            <a:picLocks noChangeAspect="1"/>
          </p:cNvPicPr>
          <p:nvPr userDrawn="1"/>
        </p:nvPicPr>
        <p:blipFill>
          <a:blip r:embed="rId4"/>
          <a:srcRect/>
          <a:stretch>
            <a:fillRect/>
          </a:stretch>
        </p:blipFill>
        <p:spPr bwMode="auto">
          <a:xfrm>
            <a:off x="3835400" y="2646363"/>
            <a:ext cx="5308600" cy="4211637"/>
          </a:xfrm>
          <a:prstGeom prst="rect">
            <a:avLst/>
          </a:prstGeom>
          <a:noFill/>
          <a:ln w="9525">
            <a:noFill/>
            <a:miter lim="800000"/>
            <a:headEnd/>
            <a:tailEnd/>
          </a:ln>
        </p:spPr>
      </p:pic>
      <p:sp>
        <p:nvSpPr>
          <p:cNvPr id="512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53175485"/>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4" name="Picture 6" descr="AA_PPT_template01-13.png"/>
          <p:cNvPicPr>
            <a:picLocks noChangeAspect="1"/>
          </p:cNvPicPr>
          <p:nvPr userDrawn="1"/>
        </p:nvPicPr>
        <p:blipFill>
          <a:blip r:embed="rId4"/>
          <a:srcRect/>
          <a:stretch>
            <a:fillRect/>
          </a:stretch>
        </p:blipFill>
        <p:spPr bwMode="auto">
          <a:xfrm>
            <a:off x="3829050" y="2640013"/>
            <a:ext cx="5314950" cy="4217987"/>
          </a:xfrm>
          <a:prstGeom prst="rect">
            <a:avLst/>
          </a:prstGeom>
          <a:noFill/>
          <a:ln w="9525">
            <a:noFill/>
            <a:miter lim="800000"/>
            <a:headEnd/>
            <a:tailEnd/>
          </a:ln>
        </p:spPr>
      </p:pic>
      <p:sp>
        <p:nvSpPr>
          <p:cNvPr id="307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773736"/>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58" name="Picture 6" descr="AA_PPT_template01-06.png"/>
          <p:cNvPicPr>
            <a:picLocks noChangeAspect="1"/>
          </p:cNvPicPr>
          <p:nvPr userDrawn="1"/>
        </p:nvPicPr>
        <p:blipFill>
          <a:blip r:embed="rId4"/>
          <a:srcRect/>
          <a:stretch>
            <a:fillRect/>
          </a:stretch>
        </p:blipFill>
        <p:spPr bwMode="auto">
          <a:xfrm>
            <a:off x="482600" y="685800"/>
            <a:ext cx="8356600" cy="1195388"/>
          </a:xfrm>
          <a:prstGeom prst="rect">
            <a:avLst/>
          </a:prstGeom>
          <a:noFill/>
          <a:ln w="9525">
            <a:noFill/>
            <a:miter lim="800000"/>
            <a:headEnd/>
            <a:tailEnd/>
          </a:ln>
        </p:spPr>
      </p:pic>
      <p:sp>
        <p:nvSpPr>
          <p:cNvPr id="8" name="Title 1"/>
          <p:cNvSpPr txBox="1">
            <a:spLocks/>
          </p:cNvSpPr>
          <p:nvPr userDrawn="1"/>
        </p:nvSpPr>
        <p:spPr>
          <a:xfrm>
            <a:off x="1066800" y="3810000"/>
            <a:ext cx="3810000" cy="685800"/>
          </a:xfrm>
          <a:prstGeom prst="rect">
            <a:avLst/>
          </a:prstGeom>
        </p:spPr>
        <p:txBody>
          <a:bodyPr/>
          <a:lstStyle>
            <a:lvl1pPr algn="l">
              <a:defRPr sz="3000"/>
            </a:lvl1pPr>
          </a:lstStyle>
          <a:p>
            <a:pPr defTabSz="457200">
              <a:spcBef>
                <a:spcPct val="0"/>
              </a:spcBef>
              <a:defRPr/>
            </a:pPr>
            <a:r>
              <a:rPr lang="en-US" sz="3500" b="1" dirty="0" smtClean="0">
                <a:solidFill>
                  <a:prstClr val="black">
                    <a:lumMod val="65000"/>
                    <a:lumOff val="35000"/>
                  </a:prstClr>
                </a:solidFill>
                <a:ea typeface="+mj-ea"/>
                <a:cs typeface="+mj-cs"/>
              </a:rPr>
              <a:t>Thank you!</a:t>
            </a:r>
          </a:p>
        </p:txBody>
      </p:sp>
      <p:sp>
        <p:nvSpPr>
          <p:cNvPr id="10" name="Subtitle 2"/>
          <p:cNvSpPr txBox="1">
            <a:spLocks/>
          </p:cNvSpPr>
          <p:nvPr userDrawn="1"/>
        </p:nvSpPr>
        <p:spPr>
          <a:xfrm>
            <a:off x="1066800" y="5943600"/>
            <a:ext cx="3810000" cy="609600"/>
          </a:xfrm>
          <a:prstGeom prst="rect">
            <a:avLst/>
          </a:prstGeom>
        </p:spPr>
        <p:txBody>
          <a:bodyPr/>
          <a:lstStyle>
            <a:lvl1pPr marL="0" indent="0" algn="l">
              <a:buNone/>
              <a:defRPr sz="1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457200">
              <a:spcBef>
                <a:spcPct val="20000"/>
              </a:spcBef>
              <a:buFont typeface="Arial"/>
              <a:buNone/>
              <a:defRPr/>
            </a:pPr>
            <a:r>
              <a:rPr lang="en-US" sz="2500" b="1" dirty="0" err="1" smtClean="0">
                <a:solidFill>
                  <a:prstClr val="black">
                    <a:tint val="75000"/>
                  </a:prstClr>
                </a:solidFill>
              </a:rPr>
              <a:t>advocacy</a:t>
            </a:r>
            <a:r>
              <a:rPr lang="en-US" sz="2500" b="1" dirty="0" err="1" smtClean="0">
                <a:solidFill>
                  <a:srgbClr val="FF0000"/>
                </a:solidFill>
              </a:rPr>
              <a:t>advance</a:t>
            </a:r>
            <a:r>
              <a:rPr lang="en-US" sz="2500" b="1" dirty="0" err="1" smtClean="0">
                <a:solidFill>
                  <a:prstClr val="black">
                    <a:tint val="75000"/>
                  </a:prstClr>
                </a:solidFill>
              </a:rPr>
              <a:t>.org</a:t>
            </a:r>
            <a:endParaRPr lang="en-US" sz="2500" b="1" dirty="0" smtClean="0">
              <a:solidFill>
                <a:prstClr val="black">
                  <a:tint val="75000"/>
                </a:prstClr>
              </a:solidFill>
            </a:endParaRPr>
          </a:p>
        </p:txBody>
      </p:sp>
    </p:spTree>
    <p:extLst>
      <p:ext uri="{BB962C8B-B14F-4D97-AF65-F5344CB8AC3E}">
        <p14:creationId xmlns:p14="http://schemas.microsoft.com/office/powerpoint/2010/main" val="1286133621"/>
      </p:ext>
    </p:extLst>
  </p:cSld>
  <p:clrMap bg1="lt1" tx1="dk1" bg2="lt2" tx2="dk2" accent1="accent1" accent2="accent2" accent3="accent3" accent4="accent4" accent5="accent5" accent6="accent6" hlink="hlink" folHlink="folHlink"/>
  <p:sldLayoutIdLst>
    <p:sldLayoutId id="2147483751" r:id="rId1"/>
  </p:sldLayoutIdLst>
  <p:txStyles>
    <p:titleStyle>
      <a:lvl1pPr algn="ctr" defTabSz="457200" rtl="0" fontAlgn="base">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APTA_Temp4_DM"/>
          <p:cNvPicPr>
            <a:picLocks noChangeAspect="1" noChangeArrowheads="1"/>
          </p:cNvPicPr>
          <p:nvPr/>
        </p:nvPicPr>
        <p:blipFill>
          <a:blip r:embed="rId20" cstate="print"/>
          <a:srcRect/>
          <a:stretch>
            <a:fillRect/>
          </a:stretch>
        </p:blipFill>
        <p:spPr bwMode="auto">
          <a:xfrm>
            <a:off x="0" y="0"/>
            <a:ext cx="9145588" cy="6859588"/>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7526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8591550" y="6553200"/>
            <a:ext cx="53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pPr>
              <a:defRPr/>
            </a:pPr>
            <a:fld id="{042C9FB3-530B-4656-B2E1-43AFE569493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hf hdr="0" ftr="0" dt="0"/>
  <p:txStyles>
    <p:titleStyle>
      <a:lvl1pPr algn="l" rtl="0" eaLnBrk="0" fontAlgn="base" hangingPunct="0">
        <a:spcBef>
          <a:spcPct val="0"/>
        </a:spcBef>
        <a:spcAft>
          <a:spcPct val="0"/>
        </a:spcAft>
        <a:defRPr sz="3200" b="1">
          <a:solidFill>
            <a:srgbClr val="00397B"/>
          </a:solidFill>
          <a:latin typeface="+mj-lt"/>
          <a:ea typeface="+mj-ea"/>
          <a:cs typeface="+mj-cs"/>
        </a:defRPr>
      </a:lvl1pPr>
      <a:lvl2pPr algn="l" rtl="0" eaLnBrk="0" fontAlgn="base" hangingPunct="0">
        <a:spcBef>
          <a:spcPct val="0"/>
        </a:spcBef>
        <a:spcAft>
          <a:spcPct val="0"/>
        </a:spcAft>
        <a:defRPr sz="3200" b="1">
          <a:solidFill>
            <a:srgbClr val="00397B"/>
          </a:solidFill>
          <a:latin typeface="Arial" charset="0"/>
        </a:defRPr>
      </a:lvl2pPr>
      <a:lvl3pPr algn="l" rtl="0" eaLnBrk="0" fontAlgn="base" hangingPunct="0">
        <a:spcBef>
          <a:spcPct val="0"/>
        </a:spcBef>
        <a:spcAft>
          <a:spcPct val="0"/>
        </a:spcAft>
        <a:defRPr sz="3200" b="1">
          <a:solidFill>
            <a:srgbClr val="00397B"/>
          </a:solidFill>
          <a:latin typeface="Arial" charset="0"/>
        </a:defRPr>
      </a:lvl3pPr>
      <a:lvl4pPr algn="l" rtl="0" eaLnBrk="0" fontAlgn="base" hangingPunct="0">
        <a:spcBef>
          <a:spcPct val="0"/>
        </a:spcBef>
        <a:spcAft>
          <a:spcPct val="0"/>
        </a:spcAft>
        <a:defRPr sz="3200" b="1">
          <a:solidFill>
            <a:srgbClr val="00397B"/>
          </a:solidFill>
          <a:latin typeface="Arial" charset="0"/>
        </a:defRPr>
      </a:lvl4pPr>
      <a:lvl5pPr algn="l" rtl="0" eaLnBrk="0" fontAlgn="base" hangingPunct="0">
        <a:spcBef>
          <a:spcPct val="0"/>
        </a:spcBef>
        <a:spcAft>
          <a:spcPct val="0"/>
        </a:spcAft>
        <a:defRPr sz="3200" b="1">
          <a:solidFill>
            <a:srgbClr val="00397B"/>
          </a:solidFill>
          <a:latin typeface="Arial" charset="0"/>
        </a:defRPr>
      </a:lvl5pPr>
      <a:lvl6pPr marL="457200" algn="l" rtl="0" fontAlgn="base">
        <a:spcBef>
          <a:spcPct val="0"/>
        </a:spcBef>
        <a:spcAft>
          <a:spcPct val="0"/>
        </a:spcAft>
        <a:defRPr sz="3200" b="1">
          <a:solidFill>
            <a:srgbClr val="00397B"/>
          </a:solidFill>
          <a:latin typeface="Arial" charset="0"/>
        </a:defRPr>
      </a:lvl6pPr>
      <a:lvl7pPr marL="914400" algn="l" rtl="0" fontAlgn="base">
        <a:spcBef>
          <a:spcPct val="0"/>
        </a:spcBef>
        <a:spcAft>
          <a:spcPct val="0"/>
        </a:spcAft>
        <a:defRPr sz="3200" b="1">
          <a:solidFill>
            <a:srgbClr val="00397B"/>
          </a:solidFill>
          <a:latin typeface="Arial" charset="0"/>
        </a:defRPr>
      </a:lvl7pPr>
      <a:lvl8pPr marL="1371600" algn="l" rtl="0" fontAlgn="base">
        <a:spcBef>
          <a:spcPct val="0"/>
        </a:spcBef>
        <a:spcAft>
          <a:spcPct val="0"/>
        </a:spcAft>
        <a:defRPr sz="3200" b="1">
          <a:solidFill>
            <a:srgbClr val="00397B"/>
          </a:solidFill>
          <a:latin typeface="Arial" charset="0"/>
        </a:defRPr>
      </a:lvl8pPr>
      <a:lvl9pPr marL="1828800" algn="l" rtl="0" fontAlgn="base">
        <a:spcBef>
          <a:spcPct val="0"/>
        </a:spcBef>
        <a:spcAft>
          <a:spcPct val="0"/>
        </a:spcAft>
        <a:defRPr sz="3200" b="1">
          <a:solidFill>
            <a:srgbClr val="00397B"/>
          </a:solidFill>
          <a:latin typeface="Arial" charset="0"/>
        </a:defRPr>
      </a:lvl9pPr>
    </p:titleStyle>
    <p:bodyStyle>
      <a:lvl1pPr marL="342900" indent="-342900" algn="l" rtl="0" eaLnBrk="0" fontAlgn="base" hangingPunct="0">
        <a:spcBef>
          <a:spcPct val="50000"/>
        </a:spcBef>
        <a:spcAft>
          <a:spcPct val="0"/>
        </a:spcAft>
        <a:buClr>
          <a:srgbClr val="750039"/>
        </a:buClr>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lr>
          <a:srgbClr val="750039"/>
        </a:buClr>
        <a:buChar char="–"/>
        <a:defRPr sz="2000">
          <a:solidFill>
            <a:schemeClr val="tx1"/>
          </a:solidFill>
          <a:latin typeface="+mn-lt"/>
        </a:defRPr>
      </a:lvl2pPr>
      <a:lvl3pPr marL="1143000" indent="-228600" algn="l" rtl="0" eaLnBrk="0" fontAlgn="base" hangingPunct="0">
        <a:spcBef>
          <a:spcPct val="50000"/>
        </a:spcBef>
        <a:spcAft>
          <a:spcPct val="0"/>
        </a:spcAft>
        <a:buClr>
          <a:srgbClr val="750039"/>
        </a:buClr>
        <a:buChar char="•"/>
        <a:defRPr sz="2400">
          <a:solidFill>
            <a:schemeClr val="tx1"/>
          </a:solidFill>
          <a:latin typeface="+mn-lt"/>
        </a:defRPr>
      </a:lvl3pPr>
      <a:lvl4pPr marL="1600200" indent="-228600" algn="l" rtl="0" eaLnBrk="0" fontAlgn="base" hangingPunct="0">
        <a:spcBef>
          <a:spcPct val="50000"/>
        </a:spcBef>
        <a:spcAft>
          <a:spcPct val="0"/>
        </a:spcAft>
        <a:buClr>
          <a:srgbClr val="750039"/>
        </a:buClr>
        <a:buChar char="–"/>
        <a:defRPr sz="1600">
          <a:solidFill>
            <a:schemeClr val="tx1"/>
          </a:solidFill>
          <a:latin typeface="+mn-lt"/>
        </a:defRPr>
      </a:lvl4pPr>
      <a:lvl5pPr marL="2057400" indent="-228600" algn="l" rtl="0" eaLnBrk="0" fontAlgn="base" hangingPunct="0">
        <a:spcBef>
          <a:spcPct val="50000"/>
        </a:spcBef>
        <a:spcAft>
          <a:spcPct val="0"/>
        </a:spcAft>
        <a:buClr>
          <a:srgbClr val="750039"/>
        </a:buClr>
        <a:buChar char="»"/>
        <a:defRPr sz="1600">
          <a:solidFill>
            <a:schemeClr val="tx1"/>
          </a:solidFill>
          <a:latin typeface="+mn-lt"/>
        </a:defRPr>
      </a:lvl5pPr>
      <a:lvl6pPr marL="2514600" indent="-228600" algn="l" rtl="0" fontAlgn="base">
        <a:spcBef>
          <a:spcPct val="50000"/>
        </a:spcBef>
        <a:spcAft>
          <a:spcPct val="0"/>
        </a:spcAft>
        <a:buClr>
          <a:srgbClr val="750039"/>
        </a:buClr>
        <a:buChar char="»"/>
        <a:defRPr sz="1600">
          <a:solidFill>
            <a:schemeClr val="tx1"/>
          </a:solidFill>
          <a:latin typeface="+mn-lt"/>
        </a:defRPr>
      </a:lvl6pPr>
      <a:lvl7pPr marL="2971800" indent="-228600" algn="l" rtl="0" fontAlgn="base">
        <a:spcBef>
          <a:spcPct val="50000"/>
        </a:spcBef>
        <a:spcAft>
          <a:spcPct val="0"/>
        </a:spcAft>
        <a:buClr>
          <a:srgbClr val="750039"/>
        </a:buClr>
        <a:buChar char="»"/>
        <a:defRPr sz="1600">
          <a:solidFill>
            <a:schemeClr val="tx1"/>
          </a:solidFill>
          <a:latin typeface="+mn-lt"/>
        </a:defRPr>
      </a:lvl7pPr>
      <a:lvl8pPr marL="3429000" indent="-228600" algn="l" rtl="0" fontAlgn="base">
        <a:spcBef>
          <a:spcPct val="50000"/>
        </a:spcBef>
        <a:spcAft>
          <a:spcPct val="0"/>
        </a:spcAft>
        <a:buClr>
          <a:srgbClr val="750039"/>
        </a:buClr>
        <a:buChar char="»"/>
        <a:defRPr sz="1600">
          <a:solidFill>
            <a:schemeClr val="tx1"/>
          </a:solidFill>
          <a:latin typeface="+mn-lt"/>
        </a:defRPr>
      </a:lvl8pPr>
      <a:lvl9pPr marL="3886200" indent="-228600" algn="l" rtl="0" fontAlgn="base">
        <a:spcBef>
          <a:spcPct val="50000"/>
        </a:spcBef>
        <a:spcAft>
          <a:spcPct val="0"/>
        </a:spcAft>
        <a:buClr>
          <a:srgbClr val="750039"/>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5.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hyperlink" Target="http://www.cfte.org/six-stop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mailto:dgrisby@apta.com"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hyperlink" Target="http://www.apta.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image" Target="../media/image42.png"/><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8.xml"/><Relationship Id="rId5" Type="http://schemas.openxmlformats.org/officeDocument/2006/relationships/chart" Target="../charts/chart3.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4.xm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jpeg"/><Relationship Id="rId7" Type="http://schemas.openxmlformats.org/officeDocument/2006/relationships/chart" Target="../charts/chart6.xml"/><Relationship Id="rId2" Type="http://schemas.openxmlformats.org/officeDocument/2006/relationships/image" Target="../media/image45.jpeg"/><Relationship Id="rId1" Type="http://schemas.openxmlformats.org/officeDocument/2006/relationships/slideLayout" Target="../slideLayouts/slideLayout6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4.jpeg"/><Relationship Id="rId1" Type="http://schemas.openxmlformats.org/officeDocument/2006/relationships/slideLayout" Target="../slideLayouts/slideLayout6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jpeg"/><Relationship Id="rId7" Type="http://schemas.openxmlformats.org/officeDocument/2006/relationships/diagramColors" Target="../diagrams/colors4.xml"/><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5.jpe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3.xml"/><Relationship Id="rId6" Type="http://schemas.openxmlformats.org/officeDocument/2006/relationships/image" Target="../media/image47.png"/><Relationship Id="rId5" Type="http://schemas.openxmlformats.org/officeDocument/2006/relationships/image" Target="../media/image53.png"/><Relationship Id="rId4" Type="http://schemas.openxmlformats.org/officeDocument/2006/relationships/chart" Target="../charts/chart8.xml"/><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68.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5.jpeg"/><Relationship Id="rId1" Type="http://schemas.openxmlformats.org/officeDocument/2006/relationships/slideLayout" Target="../slideLayouts/slideLayout8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comments" Target="../comments/comment3.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44.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8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hyperlink" Target="mailto:mwilliams@apta.com" TargetMode="External"/><Relationship Id="rId2" Type="http://schemas.openxmlformats.org/officeDocument/2006/relationships/image" Target="../media/image45.jpeg"/><Relationship Id="rId1" Type="http://schemas.openxmlformats.org/officeDocument/2006/relationships/slideLayout" Target="../slideLayouts/slideLayout81.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5.jpeg"/><Relationship Id="rId1" Type="http://schemas.openxmlformats.org/officeDocument/2006/relationships/slideLayout" Target="../slideLayouts/slideLayout8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3.jpeg"/><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3.jpe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78.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78.jpe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78.jpe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5.jpeg"/><Relationship Id="rId1" Type="http://schemas.openxmlformats.org/officeDocument/2006/relationships/slideLayout" Target="../slideLayouts/slideLayout6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3.jpe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cfte.org/" TargetMode="External"/><Relationship Id="rId1" Type="http://schemas.openxmlformats.org/officeDocument/2006/relationships/slideLayout" Target="../slideLayouts/slideLayout23.xml"/><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905000"/>
          </a:xfrm>
        </p:spPr>
        <p:txBody>
          <a:bodyPr/>
          <a:lstStyle/>
          <a:p>
            <a:r>
              <a:rPr lang="en-US" dirty="0" smtClean="0">
                <a:latin typeface="Calibri" pitchFamily="34" charset="0"/>
                <a:cs typeface="Calibri" pitchFamily="34" charset="0"/>
              </a:rPr>
              <a:t>Six Stops to Success:</a:t>
            </a:r>
            <a:br>
              <a:rPr lang="en-US" dirty="0" smtClean="0">
                <a:latin typeface="Calibri" pitchFamily="34" charset="0"/>
                <a:cs typeface="Calibri" pitchFamily="34" charset="0"/>
              </a:rPr>
            </a:br>
            <a:r>
              <a:rPr lang="en-US" dirty="0" smtClean="0">
                <a:latin typeface="Calibri" pitchFamily="34" charset="0"/>
                <a:cs typeface="Calibri" pitchFamily="34" charset="0"/>
              </a:rPr>
              <a:t>Public Transportation Research</a:t>
            </a:r>
            <a:endParaRPr lang="en-US" sz="3200" dirty="0">
              <a:latin typeface="Calibri" pitchFamily="34" charset="0"/>
              <a:cs typeface="Calibri" pitchFamily="34" charset="0"/>
            </a:endParaRPr>
          </a:p>
        </p:txBody>
      </p:sp>
      <p:sp>
        <p:nvSpPr>
          <p:cNvPr id="3" name="Subtitle 2"/>
          <p:cNvSpPr>
            <a:spLocks noGrp="1"/>
          </p:cNvSpPr>
          <p:nvPr>
            <p:ph type="subTitle" idx="1"/>
          </p:nvPr>
        </p:nvSpPr>
        <p:spPr>
          <a:xfrm>
            <a:off x="1371600" y="4191000"/>
            <a:ext cx="6400800" cy="1447800"/>
          </a:xfrm>
        </p:spPr>
        <p:txBody>
          <a:bodyPr/>
          <a:lstStyle/>
          <a:p>
            <a:r>
              <a:rPr lang="en-US" sz="2800" dirty="0" smtClean="0">
                <a:latin typeface="Calibri" pitchFamily="34" charset="0"/>
                <a:cs typeface="Calibri" pitchFamily="34" charset="0"/>
              </a:rPr>
              <a:t>May 13, 2014</a:t>
            </a:r>
          </a:p>
          <a:p>
            <a:r>
              <a:rPr lang="en-US" sz="2800" dirty="0" smtClean="0">
                <a:latin typeface="Calibri" pitchFamily="34" charset="0"/>
                <a:cs typeface="Calibri" pitchFamily="34" charset="0"/>
              </a:rPr>
              <a:t>Washington, DC</a:t>
            </a:r>
            <a:endParaRPr lang="en-US" sz="2800" dirty="0">
              <a:latin typeface="Calibri" pitchFamily="34" charset="0"/>
              <a:cs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823454"/>
          </a:xfrm>
          <a:prstGeom prst="rect">
            <a:avLst/>
          </a:prstGeom>
        </p:spPr>
      </p:pic>
      <p:pic>
        <p:nvPicPr>
          <p:cNvPr id="13" name="Picture 2" descr="NAPTA: Public Transportation Advocates in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6257925"/>
            <a:ext cx="2762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322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R&amp;D Jobs</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10</a:t>
            </a:fld>
            <a:endParaRPr lang="en-US" dirty="0"/>
          </a:p>
        </p:txBody>
      </p:sp>
      <p:pic>
        <p:nvPicPr>
          <p:cNvPr id="5" name="Picture 4"/>
          <p:cNvPicPr>
            <a:picLocks noChangeAspect="1"/>
          </p:cNvPicPr>
          <p:nvPr/>
        </p:nvPicPr>
        <p:blipFill>
          <a:blip r:embed="rId3"/>
          <a:stretch>
            <a:fillRect/>
          </a:stretch>
        </p:blipFill>
        <p:spPr>
          <a:xfrm>
            <a:off x="777240" y="1612836"/>
            <a:ext cx="6830568" cy="4926796"/>
          </a:xfrm>
          <a:prstGeom prst="rect">
            <a:avLst/>
          </a:prstGeom>
        </p:spPr>
      </p:pic>
    </p:spTree>
    <p:extLst>
      <p:ext uri="{BB962C8B-B14F-4D97-AF65-F5344CB8AC3E}">
        <p14:creationId xmlns:p14="http://schemas.microsoft.com/office/powerpoint/2010/main" val="1139401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Jobs</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11</a:t>
            </a:fld>
            <a:endParaRPr lang="en-US" dirty="0"/>
          </a:p>
        </p:txBody>
      </p:sp>
      <p:pic>
        <p:nvPicPr>
          <p:cNvPr id="5" name="Picture 4"/>
          <p:cNvPicPr>
            <a:picLocks noChangeAspect="1"/>
          </p:cNvPicPr>
          <p:nvPr/>
        </p:nvPicPr>
        <p:blipFill>
          <a:blip r:embed="rId3"/>
          <a:stretch>
            <a:fillRect/>
          </a:stretch>
        </p:blipFill>
        <p:spPr>
          <a:xfrm>
            <a:off x="777241" y="1486704"/>
            <a:ext cx="6830568" cy="4926795"/>
          </a:xfrm>
          <a:prstGeom prst="rect">
            <a:avLst/>
          </a:prstGeom>
        </p:spPr>
      </p:pic>
    </p:spTree>
    <p:extLst>
      <p:ext uri="{BB962C8B-B14F-4D97-AF65-F5344CB8AC3E}">
        <p14:creationId xmlns:p14="http://schemas.microsoft.com/office/powerpoint/2010/main" val="2774862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Pharmaceutical Jobs</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12</a:t>
            </a:fld>
            <a:endParaRPr lang="en-US" dirty="0"/>
          </a:p>
        </p:txBody>
      </p:sp>
      <p:pic>
        <p:nvPicPr>
          <p:cNvPr id="6" name="Picture 5"/>
          <p:cNvPicPr>
            <a:picLocks noChangeAspect="1"/>
          </p:cNvPicPr>
          <p:nvPr/>
        </p:nvPicPr>
        <p:blipFill>
          <a:blip r:embed="rId3"/>
          <a:stretch>
            <a:fillRect/>
          </a:stretch>
        </p:blipFill>
        <p:spPr>
          <a:xfrm>
            <a:off x="777240" y="1592072"/>
            <a:ext cx="6830568" cy="4964811"/>
          </a:xfrm>
          <a:prstGeom prst="rect">
            <a:avLst/>
          </a:prstGeom>
        </p:spPr>
      </p:pic>
    </p:spTree>
    <p:extLst>
      <p:ext uri="{BB962C8B-B14F-4D97-AF65-F5344CB8AC3E}">
        <p14:creationId xmlns:p14="http://schemas.microsoft.com/office/powerpoint/2010/main" val="4234199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Job Creation Paradigm </a:t>
            </a:r>
            <a:endParaRPr lang="en-US" dirty="0"/>
          </a:p>
        </p:txBody>
      </p:sp>
      <p:pic>
        <p:nvPicPr>
          <p:cNvPr id="6" name="Content Placeholder 5"/>
          <p:cNvPicPr>
            <a:picLocks noGrp="1" noChangeAspect="1"/>
          </p:cNvPicPr>
          <p:nvPr>
            <p:ph idx="1"/>
          </p:nvPr>
        </p:nvPicPr>
        <p:blipFill>
          <a:blip r:embed="rId3"/>
          <a:srcRect l="74" r="74"/>
          <a:stretch>
            <a:fillRect/>
          </a:stretch>
        </p:blipFill>
        <p:spPr>
          <a:xfrm>
            <a:off x="5330952" y="2670048"/>
            <a:ext cx="3175000" cy="2204861"/>
          </a:xfrm>
        </p:spPr>
      </p:pic>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13</a:t>
            </a:fld>
            <a:endParaRPr lang="en-US" dirty="0"/>
          </a:p>
        </p:txBody>
      </p:sp>
      <p:pic>
        <p:nvPicPr>
          <p:cNvPr id="7" name="Picture 6"/>
          <p:cNvPicPr preferRelativeResize="0">
            <a:picLocks/>
          </p:cNvPicPr>
          <p:nvPr/>
        </p:nvPicPr>
        <p:blipFill>
          <a:blip r:embed="rId4"/>
          <a:stretch>
            <a:fillRect/>
          </a:stretch>
        </p:blipFill>
        <p:spPr>
          <a:xfrm>
            <a:off x="777242" y="2670048"/>
            <a:ext cx="3172968" cy="2203704"/>
          </a:xfrm>
          <a:prstGeom prst="rect">
            <a:avLst/>
          </a:prstGeom>
        </p:spPr>
      </p:pic>
      <p:graphicFrame>
        <p:nvGraphicFramePr>
          <p:cNvPr id="8" name="Diagram 7"/>
          <p:cNvGraphicFramePr/>
          <p:nvPr>
            <p:extLst>
              <p:ext uri="{D42A27DB-BD31-4B8C-83A1-F6EECF244321}">
                <p14:modId xmlns:p14="http://schemas.microsoft.com/office/powerpoint/2010/main" val="3488538628"/>
              </p:ext>
            </p:extLst>
          </p:nvPr>
        </p:nvGraphicFramePr>
        <p:xfrm>
          <a:off x="4287657" y="3320853"/>
          <a:ext cx="758952" cy="7589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31070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Job Creation Paradigm </a:t>
            </a:r>
            <a:endParaRPr lang="en-US" dirty="0"/>
          </a:p>
        </p:txBody>
      </p:sp>
      <p:pic>
        <p:nvPicPr>
          <p:cNvPr id="6" name="Content Placeholder 5"/>
          <p:cNvPicPr>
            <a:picLocks noGrp="1" noChangeAspect="1"/>
          </p:cNvPicPr>
          <p:nvPr>
            <p:ph idx="1"/>
          </p:nvPr>
        </p:nvPicPr>
        <p:blipFill>
          <a:blip r:embed="rId3"/>
          <a:srcRect l="74" r="74"/>
          <a:stretch>
            <a:fillRect/>
          </a:stretch>
        </p:blipFill>
        <p:spPr>
          <a:xfrm>
            <a:off x="5330952" y="2670048"/>
            <a:ext cx="3175000" cy="2204861"/>
          </a:xfrm>
        </p:spPr>
      </p:pic>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14</a:t>
            </a:fld>
            <a:endParaRPr lang="en-US" dirty="0"/>
          </a:p>
        </p:txBody>
      </p:sp>
      <p:pic>
        <p:nvPicPr>
          <p:cNvPr id="7" name="Picture 6"/>
          <p:cNvPicPr preferRelativeResize="0">
            <a:picLocks/>
          </p:cNvPicPr>
          <p:nvPr/>
        </p:nvPicPr>
        <p:blipFill>
          <a:blip r:embed="rId4"/>
          <a:stretch>
            <a:fillRect/>
          </a:stretch>
        </p:blipFill>
        <p:spPr>
          <a:xfrm>
            <a:off x="777242" y="2670048"/>
            <a:ext cx="3172968" cy="2203704"/>
          </a:xfrm>
          <a:prstGeom prst="rect">
            <a:avLst/>
          </a:prstGeom>
        </p:spPr>
      </p:pic>
      <p:graphicFrame>
        <p:nvGraphicFramePr>
          <p:cNvPr id="8" name="Diagram 7"/>
          <p:cNvGraphicFramePr/>
          <p:nvPr>
            <p:extLst>
              <p:ext uri="{D42A27DB-BD31-4B8C-83A1-F6EECF244321}">
                <p14:modId xmlns:p14="http://schemas.microsoft.com/office/powerpoint/2010/main" val="3258566536"/>
              </p:ext>
            </p:extLst>
          </p:nvPr>
        </p:nvGraphicFramePr>
        <p:xfrm>
          <a:off x="4287657" y="3320853"/>
          <a:ext cx="758952" cy="7589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60415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8690"/>
            <a:ext cx="9143999" cy="6849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16</a:t>
            </a:fld>
            <a:endParaRPr lang="en-US" dirty="0"/>
          </a:p>
        </p:txBody>
      </p:sp>
      <p:pic>
        <p:nvPicPr>
          <p:cNvPr id="5" name="Picture 4"/>
          <p:cNvPicPr>
            <a:picLocks noChangeAspect="1"/>
          </p:cNvPicPr>
          <p:nvPr/>
        </p:nvPicPr>
        <p:blipFill>
          <a:blip r:embed="rId3"/>
          <a:stretch>
            <a:fillRect/>
          </a:stretch>
        </p:blipFill>
        <p:spPr>
          <a:xfrm>
            <a:off x="1905000" y="0"/>
            <a:ext cx="5312260" cy="6858000"/>
          </a:xfrm>
          <a:prstGeom prst="rect">
            <a:avLst/>
          </a:prstGeom>
        </p:spPr>
      </p:pic>
    </p:spTree>
    <p:extLst>
      <p:ext uri="{BB962C8B-B14F-4D97-AF65-F5344CB8AC3E}">
        <p14:creationId xmlns:p14="http://schemas.microsoft.com/office/powerpoint/2010/main" val="546952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 Business Advantage</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17</a:t>
            </a:fld>
            <a:endParaRPr lang="en-US" dirty="0"/>
          </a:p>
        </p:txBody>
      </p:sp>
      <p:pic>
        <p:nvPicPr>
          <p:cNvPr id="7" name="Content Placeholder 6"/>
          <p:cNvPicPr>
            <a:picLocks noGrp="1" noChangeAspect="1"/>
          </p:cNvPicPr>
          <p:nvPr>
            <p:ph idx="1"/>
          </p:nvPr>
        </p:nvPicPr>
        <p:blipFill>
          <a:blip r:embed="rId3"/>
          <a:stretch>
            <a:fillRect/>
          </a:stretch>
        </p:blipFill>
        <p:spPr>
          <a:xfrm>
            <a:off x="2366100" y="1752600"/>
            <a:ext cx="4411800" cy="4343400"/>
          </a:xfrm>
          <a:prstGeom prst="rect">
            <a:avLst/>
          </a:prstGeom>
        </p:spPr>
      </p:pic>
    </p:spTree>
    <p:extLst>
      <p:ext uri="{BB962C8B-B14F-4D97-AF65-F5344CB8AC3E}">
        <p14:creationId xmlns:p14="http://schemas.microsoft.com/office/powerpoint/2010/main" val="1221220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18</a:t>
            </a:fld>
            <a:endParaRPr lang="en-US" dirty="0"/>
          </a:p>
        </p:txBody>
      </p:sp>
      <p:pic>
        <p:nvPicPr>
          <p:cNvPr id="1030" name="Picture 6" descr="C:\Users\DGrisby\AppData\Local\Microsoft\Windows\Temporary Internet Files\Content.Outlook\1ZHQAVCA\Screen Shot 2013-11-07 at 6 33 05 AM.png"/>
          <p:cNvPicPr>
            <a:picLocks noChangeAspect="1" noChangeArrowheads="1"/>
          </p:cNvPicPr>
          <p:nvPr/>
        </p:nvPicPr>
        <p:blipFill>
          <a:blip r:embed="rId3" cstate="print"/>
          <a:srcRect/>
          <a:stretch>
            <a:fillRect/>
          </a:stretch>
        </p:blipFill>
        <p:spPr bwMode="auto">
          <a:xfrm>
            <a:off x="1536192" y="393192"/>
            <a:ext cx="5013959" cy="646480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Congestion Chokes The Job Engine</a:t>
            </a:r>
            <a:endParaRPr lang="en-US" dirty="0"/>
          </a:p>
        </p:txBody>
      </p:sp>
      <p:pic>
        <p:nvPicPr>
          <p:cNvPr id="5" name="Content Placeholder 4"/>
          <p:cNvPicPr>
            <a:picLocks noGrp="1" noChangeAspect="1"/>
          </p:cNvPicPr>
          <p:nvPr>
            <p:ph idx="1"/>
          </p:nvPr>
        </p:nvPicPr>
        <p:blipFill>
          <a:blip r:embed="rId3"/>
          <a:stretch>
            <a:fillRect/>
          </a:stretch>
        </p:blipFill>
        <p:spPr>
          <a:xfrm>
            <a:off x="2295144" y="1795205"/>
            <a:ext cx="4553712" cy="4258190"/>
          </a:xfrm>
          <a:prstGeom prst="rect">
            <a:avLst/>
          </a:prstGeom>
        </p:spPr>
      </p:pic>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19</a:t>
            </a:fld>
            <a:endParaRPr lang="en-US" dirty="0"/>
          </a:p>
        </p:txBody>
      </p:sp>
    </p:spTree>
    <p:extLst>
      <p:ext uri="{BB962C8B-B14F-4D97-AF65-F5344CB8AC3E}">
        <p14:creationId xmlns:p14="http://schemas.microsoft.com/office/powerpoint/2010/main" val="2193476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idx="1"/>
          </p:nvPr>
        </p:nvSpPr>
        <p:spPr>
          <a:xfrm>
            <a:off x="457200" y="1371600"/>
            <a:ext cx="8229600" cy="5257800"/>
          </a:xfrm>
        </p:spPr>
        <p:txBody>
          <a:bodyPr>
            <a:normAutofit/>
          </a:bodyPr>
          <a:lstStyle/>
          <a:p>
            <a:pPr marL="0" indent="0">
              <a:buNone/>
            </a:pPr>
            <a:r>
              <a:rPr lang="en-US" dirty="0" smtClean="0"/>
              <a:t>	</a:t>
            </a:r>
          </a:p>
          <a:p>
            <a:pPr marL="0" indent="0">
              <a:buNone/>
            </a:pPr>
            <a:endParaRPr lang="en-US" dirty="0"/>
          </a:p>
          <a:p>
            <a:r>
              <a:rPr lang="en-US" dirty="0" smtClean="0"/>
              <a:t>	</a:t>
            </a:r>
            <a:r>
              <a:rPr lang="en-US" dirty="0" smtClean="0">
                <a:latin typeface="Century Gothic" pitchFamily="34" charset="0"/>
              </a:rPr>
              <a:t>Webinar and presentation available 	at </a:t>
            </a:r>
            <a:r>
              <a:rPr lang="en-US" dirty="0" smtClean="0">
                <a:latin typeface="Century Gothic" pitchFamily="34" charset="0"/>
                <a:hlinkClick r:id="rId2"/>
              </a:rPr>
              <a:t>www.cfte.org/six-stops</a:t>
            </a:r>
            <a:endParaRPr lang="en-US" dirty="0" smtClean="0">
              <a:latin typeface="Century Gothic" pitchFamily="34" charset="0"/>
            </a:endParaRPr>
          </a:p>
          <a:p>
            <a:pPr marL="0" indent="0">
              <a:buNone/>
            </a:pPr>
            <a:endParaRPr lang="en-US" dirty="0" smtClean="0">
              <a:latin typeface="Century Gothic" pitchFamily="34" charset="0"/>
            </a:endParaRPr>
          </a:p>
          <a:p>
            <a:r>
              <a:rPr lang="en-US" dirty="0" smtClean="0">
                <a:latin typeface="Century Gothic" pitchFamily="34" charset="0"/>
              </a:rPr>
              <a:t>      Questions box</a:t>
            </a:r>
            <a:endParaRPr lang="en-US" dirty="0" smtClean="0">
              <a:latin typeface="Century Gothic" pitchFamily="34" charset="0"/>
            </a:endParaRPr>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761240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Pinellas </a:t>
            </a:r>
            <a:r>
              <a:rPr lang="en-US" dirty="0" err="1" smtClean="0"/>
              <a:t>Suncoast</a:t>
            </a:r>
            <a:r>
              <a:rPr lang="en-US" dirty="0" smtClean="0"/>
              <a:t> Transit Authority</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20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536" y="1524000"/>
            <a:ext cx="6854928" cy="4557798"/>
          </a:xfrm>
          <a:prstGeom prst="rect">
            <a:avLst/>
          </a:prstGeom>
        </p:spPr>
      </p:pic>
    </p:spTree>
    <p:extLst>
      <p:ext uri="{BB962C8B-B14F-4D97-AF65-F5344CB8AC3E}">
        <p14:creationId xmlns:p14="http://schemas.microsoft.com/office/powerpoint/2010/main" val="937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Pinellas </a:t>
            </a:r>
            <a:r>
              <a:rPr lang="en-US" dirty="0" err="1"/>
              <a:t>Suncoast</a:t>
            </a:r>
            <a:r>
              <a:rPr lang="en-US" dirty="0"/>
              <a:t> Transit Authority</a:t>
            </a:r>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21</a:t>
            </a:fld>
            <a:endParaRPr lang="en-US" dirty="0"/>
          </a:p>
        </p:txBody>
      </p:sp>
      <p:pic>
        <p:nvPicPr>
          <p:cNvPr id="7" name="Picture 6"/>
          <p:cNvPicPr>
            <a:picLocks noChangeAspect="1"/>
          </p:cNvPicPr>
          <p:nvPr/>
        </p:nvPicPr>
        <p:blipFill>
          <a:blip r:embed="rId3"/>
          <a:stretch>
            <a:fillRect/>
          </a:stretch>
        </p:blipFill>
        <p:spPr>
          <a:xfrm>
            <a:off x="1981200" y="1549173"/>
            <a:ext cx="2590800" cy="742950"/>
          </a:xfrm>
          <a:prstGeom prst="rect">
            <a:avLst/>
          </a:prstGeom>
        </p:spPr>
      </p:pic>
      <p:pic>
        <p:nvPicPr>
          <p:cNvPr id="8" name="Picture 7"/>
          <p:cNvPicPr>
            <a:picLocks noChangeAspect="1"/>
          </p:cNvPicPr>
          <p:nvPr/>
        </p:nvPicPr>
        <p:blipFill>
          <a:blip r:embed="rId4"/>
          <a:stretch>
            <a:fillRect/>
          </a:stretch>
        </p:blipFill>
        <p:spPr>
          <a:xfrm>
            <a:off x="685800" y="2290762"/>
            <a:ext cx="5772150" cy="1057275"/>
          </a:xfrm>
          <a:prstGeom prst="rect">
            <a:avLst/>
          </a:prstGeom>
        </p:spPr>
      </p:pic>
      <p:pic>
        <p:nvPicPr>
          <p:cNvPr id="9" name="Picture 8"/>
          <p:cNvPicPr>
            <a:picLocks noChangeAspect="1"/>
          </p:cNvPicPr>
          <p:nvPr/>
        </p:nvPicPr>
        <p:blipFill>
          <a:blip r:embed="rId5"/>
          <a:stretch>
            <a:fillRect/>
          </a:stretch>
        </p:blipFill>
        <p:spPr>
          <a:xfrm>
            <a:off x="4572000" y="3686174"/>
            <a:ext cx="3000375" cy="857250"/>
          </a:xfrm>
          <a:prstGeom prst="rect">
            <a:avLst/>
          </a:prstGeom>
        </p:spPr>
      </p:pic>
      <p:pic>
        <p:nvPicPr>
          <p:cNvPr id="10" name="Picture 9"/>
          <p:cNvPicPr>
            <a:picLocks noChangeAspect="1"/>
          </p:cNvPicPr>
          <p:nvPr/>
        </p:nvPicPr>
        <p:blipFill>
          <a:blip r:embed="rId6"/>
          <a:stretch>
            <a:fillRect/>
          </a:stretch>
        </p:blipFill>
        <p:spPr>
          <a:xfrm>
            <a:off x="777240" y="4543424"/>
            <a:ext cx="6172200" cy="828675"/>
          </a:xfrm>
          <a:prstGeom prst="rect">
            <a:avLst/>
          </a:prstGeom>
        </p:spPr>
      </p:pic>
    </p:spTree>
    <p:extLst>
      <p:ext uri="{BB962C8B-B14F-4D97-AF65-F5344CB8AC3E}">
        <p14:creationId xmlns:p14="http://schemas.microsoft.com/office/powerpoint/2010/main" val="1076088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Stronger</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22</a:t>
            </a:fld>
            <a:endParaRPr lang="en-US" dirty="0"/>
          </a:p>
        </p:txBody>
      </p:sp>
      <p:pic>
        <p:nvPicPr>
          <p:cNvPr id="5" name="Picture 4"/>
          <p:cNvPicPr>
            <a:picLocks noChangeAspect="1"/>
          </p:cNvPicPr>
          <p:nvPr/>
        </p:nvPicPr>
        <p:blipFill>
          <a:blip r:embed="rId3"/>
          <a:stretch>
            <a:fillRect/>
          </a:stretch>
        </p:blipFill>
        <p:spPr>
          <a:xfrm>
            <a:off x="777240" y="3948424"/>
            <a:ext cx="3794760" cy="2516384"/>
          </a:xfrm>
          <a:prstGeom prst="rect">
            <a:avLst/>
          </a:prstGeom>
        </p:spPr>
      </p:pic>
      <p:pic>
        <p:nvPicPr>
          <p:cNvPr id="6" name="Picture 5"/>
          <p:cNvPicPr>
            <a:picLocks noChangeAspect="1"/>
          </p:cNvPicPr>
          <p:nvPr/>
        </p:nvPicPr>
        <p:blipFill>
          <a:blip r:embed="rId4"/>
          <a:stretch>
            <a:fillRect/>
          </a:stretch>
        </p:blipFill>
        <p:spPr>
          <a:xfrm>
            <a:off x="777240" y="1152144"/>
            <a:ext cx="4553712" cy="2656332"/>
          </a:xfrm>
          <a:prstGeom prst="rect">
            <a:avLst/>
          </a:prstGeom>
        </p:spPr>
      </p:pic>
      <p:pic>
        <p:nvPicPr>
          <p:cNvPr id="7" name="Picture 6"/>
          <p:cNvPicPr>
            <a:picLocks noChangeAspect="1"/>
          </p:cNvPicPr>
          <p:nvPr/>
        </p:nvPicPr>
        <p:blipFill>
          <a:blip r:embed="rId5"/>
          <a:stretch>
            <a:fillRect/>
          </a:stretch>
        </p:blipFill>
        <p:spPr>
          <a:xfrm>
            <a:off x="4572000" y="3429000"/>
            <a:ext cx="4445000" cy="3238500"/>
          </a:xfrm>
          <a:prstGeom prst="rect">
            <a:avLst/>
          </a:prstGeom>
        </p:spPr>
      </p:pic>
      <p:pic>
        <p:nvPicPr>
          <p:cNvPr id="8" name="Picture 7"/>
          <p:cNvPicPr>
            <a:picLocks noChangeAspect="1"/>
          </p:cNvPicPr>
          <p:nvPr/>
        </p:nvPicPr>
        <p:blipFill>
          <a:blip r:embed="rId6"/>
          <a:stretch>
            <a:fillRect/>
          </a:stretch>
        </p:blipFill>
        <p:spPr>
          <a:xfrm>
            <a:off x="5330952" y="1152144"/>
            <a:ext cx="3433572" cy="2289048"/>
          </a:xfrm>
          <a:prstGeom prst="rect">
            <a:avLst/>
          </a:prstGeom>
        </p:spPr>
      </p:pic>
    </p:spTree>
    <p:extLst>
      <p:ext uri="{BB962C8B-B14F-4D97-AF65-F5344CB8AC3E}">
        <p14:creationId xmlns:p14="http://schemas.microsoft.com/office/powerpoint/2010/main" val="1735759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p:cNvSpPr>
            <a:spLocks noGrp="1"/>
          </p:cNvSpPr>
          <p:nvPr>
            <p:ph type="subTitle" idx="1"/>
          </p:nvPr>
        </p:nvSpPr>
        <p:spPr>
          <a:xfrm>
            <a:off x="777875" y="1152525"/>
            <a:ext cx="7588250" cy="4486275"/>
          </a:xfrm>
        </p:spPr>
        <p:txBody>
          <a:bodyPr/>
          <a:lstStyle/>
          <a:p>
            <a:pPr algn="l"/>
            <a:endParaRPr lang="en-US" sz="1000" dirty="0" smtClean="0"/>
          </a:p>
          <a:p>
            <a:r>
              <a:rPr lang="en-US" dirty="0" smtClean="0"/>
              <a:t>Darnell Grisby</a:t>
            </a:r>
          </a:p>
          <a:p>
            <a:r>
              <a:rPr lang="en-US" dirty="0" smtClean="0"/>
              <a:t>Director, Policy Development and Research</a:t>
            </a:r>
          </a:p>
          <a:p>
            <a:r>
              <a:rPr lang="en-US" dirty="0" smtClean="0">
                <a:hlinkClick r:id="rId3"/>
              </a:rPr>
              <a:t>dgrisby@apta.com</a:t>
            </a:r>
            <a:endParaRPr lang="en-US" dirty="0" smtClean="0"/>
          </a:p>
          <a:p>
            <a:endParaRPr lang="en-US" sz="4400" dirty="0" smtClean="0"/>
          </a:p>
          <a:p>
            <a:r>
              <a:rPr lang="en-US" dirty="0" smtClean="0"/>
              <a:t>American Public Transportation Association</a:t>
            </a:r>
          </a:p>
          <a:p>
            <a:r>
              <a:rPr lang="en-US" dirty="0" smtClean="0">
                <a:hlinkClick r:id="rId4"/>
              </a:rPr>
              <a:t>www.apta.com</a:t>
            </a:r>
            <a:endParaRPr lang="en-US" dirty="0" smtClean="0"/>
          </a:p>
          <a:p>
            <a:pPr algn="l"/>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rainTube.jpg"/>
          <p:cNvPicPr>
            <a:picLocks noChangeAspect="1"/>
          </p:cNvPicPr>
          <p:nvPr/>
        </p:nvPicPr>
        <p:blipFill rotWithShape="1">
          <a:blip r:embed="rId3" cstate="print">
            <a:extLst>
              <a:ext uri="{28A0092B-C50C-407E-A947-70E740481C1C}">
                <a14:useLocalDpi xmlns:a14="http://schemas.microsoft.com/office/drawing/2010/main"/>
              </a:ext>
            </a:extLst>
          </a:blip>
          <a:srcRect r="-211"/>
          <a:stretch/>
        </p:blipFill>
        <p:spPr>
          <a:xfrm>
            <a:off x="0" y="0"/>
            <a:ext cx="9296400" cy="6858000"/>
          </a:xfrm>
          <a:prstGeom prst="rect">
            <a:avLst/>
          </a:prstGeom>
        </p:spPr>
      </p:pic>
      <p:sp>
        <p:nvSpPr>
          <p:cNvPr id="9" name="Title 1"/>
          <p:cNvSpPr txBox="1">
            <a:spLocks/>
          </p:cNvSpPr>
          <p:nvPr/>
        </p:nvSpPr>
        <p:spPr>
          <a:xfrm>
            <a:off x="3276600" y="4444775"/>
            <a:ext cx="5334000" cy="9906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3600" kern="1200">
                <a:solidFill>
                  <a:srgbClr val="004990"/>
                </a:solidFill>
                <a:latin typeface="+mj-lt"/>
                <a:ea typeface="+mj-ea"/>
                <a:cs typeface="+mj-cs"/>
              </a:defRPr>
            </a:lvl1pPr>
          </a:lstStyle>
          <a:p>
            <a:pPr algn="l"/>
            <a:r>
              <a:rPr lang="en-US" sz="2400" spc="-60" dirty="0" smtClean="0">
                <a:solidFill>
                  <a:schemeClr val="bg1"/>
                </a:solidFill>
                <a:latin typeface="Helvetica Neue Light"/>
                <a:cs typeface="Helvetica Neue Light"/>
              </a:rPr>
              <a:t>The Member-led Campaign to Support  Investment and Authorization   </a:t>
            </a:r>
            <a:endParaRPr lang="en-US" sz="2400" spc="-60" dirty="0">
              <a:solidFill>
                <a:srgbClr val="F7A11A"/>
              </a:solidFill>
              <a:latin typeface="Helvetica Neue Medium"/>
              <a:cs typeface="Helvetica Neue Medium"/>
            </a:endParaRPr>
          </a:p>
        </p:txBody>
      </p:sp>
      <p:pic>
        <p:nvPicPr>
          <p:cNvPr id="12" name="Picture 11" descr="APTA_logo_horizontal_white_circleK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5867400"/>
            <a:ext cx="3958007" cy="762000"/>
          </a:xfrm>
          <a:prstGeom prst="rect">
            <a:avLst/>
          </a:prstGeom>
        </p:spPr>
      </p:pic>
      <p:sp>
        <p:nvSpPr>
          <p:cNvPr id="5" name="TextBox 4"/>
          <p:cNvSpPr txBox="1"/>
          <p:nvPr/>
        </p:nvSpPr>
        <p:spPr>
          <a:xfrm>
            <a:off x="5334000" y="6550839"/>
            <a:ext cx="4143476" cy="276999"/>
          </a:xfrm>
          <a:prstGeom prst="rect">
            <a:avLst/>
          </a:prstGeom>
          <a:noFill/>
        </p:spPr>
        <p:txBody>
          <a:bodyPr wrap="square" rtlCol="0">
            <a:spAutoFit/>
          </a:bodyPr>
          <a:lstStyle/>
          <a:p>
            <a:r>
              <a:rPr lang="en-US" sz="1200" i="1" dirty="0" smtClean="0">
                <a:solidFill>
                  <a:schemeClr val="bg1"/>
                </a:solidFill>
              </a:rPr>
              <a:t>. </a:t>
            </a:r>
            <a:endParaRPr lang="en-US" sz="1200" i="1" dirty="0">
              <a:solidFill>
                <a:schemeClr val="bg1"/>
              </a:solidFill>
            </a:endParaRPr>
          </a:p>
        </p:txBody>
      </p:sp>
      <p:pic>
        <p:nvPicPr>
          <p:cNvPr id="2" name="Picture 1" descr="WPTGCG_whit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6000" y="2895600"/>
            <a:ext cx="5248088" cy="1092340"/>
          </a:xfrm>
          <a:prstGeom prst="rect">
            <a:avLst/>
          </a:prstGeom>
        </p:spPr>
      </p:pic>
    </p:spTree>
    <p:extLst>
      <p:ext uri="{BB962C8B-B14F-4D97-AF65-F5344CB8AC3E}">
        <p14:creationId xmlns:p14="http://schemas.microsoft.com/office/powerpoint/2010/main" val="2167397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inTube_SCRE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Content Placeholder 5"/>
          <p:cNvSpPr>
            <a:spLocks noGrp="1"/>
          </p:cNvSpPr>
          <p:nvPr>
            <p:ph sz="half" idx="2"/>
          </p:nvPr>
        </p:nvSpPr>
        <p:spPr>
          <a:xfrm>
            <a:off x="1600200" y="1295400"/>
            <a:ext cx="5486400" cy="4648200"/>
          </a:xfrm>
        </p:spPr>
        <p:txBody>
          <a:bodyPr>
            <a:normAutofit fontScale="92500"/>
          </a:bodyPr>
          <a:lstStyle/>
          <a:p>
            <a:pPr marL="0" indent="0">
              <a:buNone/>
            </a:pPr>
            <a:r>
              <a:rPr lang="en-US" sz="2400" b="1" dirty="0" smtClean="0"/>
              <a:t>Marketing and Communications Committee and Legislative Committee Are Leading the Effort</a:t>
            </a:r>
          </a:p>
          <a:p>
            <a:pPr marL="0" indent="0">
              <a:buNone/>
            </a:pPr>
            <a:r>
              <a:rPr lang="en-US" sz="2400" b="1" dirty="0" smtClean="0"/>
              <a:t>Two Goals: </a:t>
            </a:r>
          </a:p>
          <a:p>
            <a:pPr lvl="1"/>
            <a:r>
              <a:rPr lang="en-US" sz="2400" dirty="0" smtClean="0"/>
              <a:t>To broaden support for and show value of public transportation in your community and throughout the country</a:t>
            </a:r>
          </a:p>
          <a:p>
            <a:pPr marL="349250" lvl="1" indent="0">
              <a:buNone/>
            </a:pPr>
            <a:endParaRPr lang="en-US" sz="2400" dirty="0"/>
          </a:p>
          <a:p>
            <a:pPr lvl="1"/>
            <a:r>
              <a:rPr lang="en-US" sz="2400" dirty="0" smtClean="0"/>
              <a:t>To create a favorable environment for increased investment with MAP 21 expiring in September 2014</a:t>
            </a:r>
          </a:p>
          <a:p>
            <a:pPr marL="349250" lvl="1" indent="0">
              <a:buNone/>
            </a:pPr>
            <a:endParaRPr lang="en-US" sz="2400" dirty="0"/>
          </a:p>
        </p:txBody>
      </p:sp>
      <p:sp>
        <p:nvSpPr>
          <p:cNvPr id="3" name="Slide Number Placeholder 2"/>
          <p:cNvSpPr>
            <a:spLocks noGrp="1"/>
          </p:cNvSpPr>
          <p:nvPr>
            <p:ph type="sldNum" sz="quarter" idx="12"/>
          </p:nvPr>
        </p:nvSpPr>
        <p:spPr/>
        <p:txBody>
          <a:bodyPr/>
          <a:lstStyle/>
          <a:p>
            <a:pPr>
              <a:defRPr/>
            </a:pPr>
            <a:fld id="{4BAE19BD-53CF-45CF-A11B-858165156C06}" type="slidenum">
              <a:rPr lang="en-US" smtClean="0">
                <a:solidFill>
                  <a:srgbClr val="404040"/>
                </a:solidFill>
              </a:rPr>
              <a:pPr>
                <a:defRPr/>
              </a:pPr>
              <a:t>25</a:t>
            </a:fld>
            <a:endParaRPr lang="en-US" dirty="0">
              <a:solidFill>
                <a:srgbClr val="404040"/>
              </a:solidFill>
            </a:endParaRPr>
          </a:p>
        </p:txBody>
      </p:sp>
      <p:sp>
        <p:nvSpPr>
          <p:cNvPr id="7" name="TextBox 6"/>
          <p:cNvSpPr txBox="1"/>
          <p:nvPr/>
        </p:nvSpPr>
        <p:spPr>
          <a:xfrm>
            <a:off x="5334000" y="6550839"/>
            <a:ext cx="4143476" cy="276999"/>
          </a:xfrm>
          <a:prstGeom prst="rect">
            <a:avLst/>
          </a:prstGeom>
          <a:noFill/>
        </p:spPr>
        <p:txBody>
          <a:bodyPr wrap="square" rtlCol="0">
            <a:spAutoFit/>
          </a:bodyPr>
          <a:lstStyle/>
          <a:p>
            <a:r>
              <a:rPr lang="en-US" sz="1200" i="1" dirty="0" smtClean="0">
                <a:solidFill>
                  <a:schemeClr val="tx1">
                    <a:lumMod val="75000"/>
                    <a:lumOff val="25000"/>
                  </a:schemeClr>
                </a:solidFill>
              </a:rPr>
              <a:t>. </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1330975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WithPhoneSCRE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170" name="Title 1"/>
          <p:cNvSpPr>
            <a:spLocks noGrp="1"/>
          </p:cNvSpPr>
          <p:nvPr>
            <p:ph type="title"/>
          </p:nvPr>
        </p:nvSpPr>
        <p:spPr/>
        <p:txBody>
          <a:bodyPr>
            <a:normAutofit/>
          </a:bodyPr>
          <a:lstStyle/>
          <a:p>
            <a:pPr algn="ctr" eaLnBrk="1" hangingPunct="1"/>
            <a:r>
              <a:rPr lang="en-US" sz="3200" dirty="0">
                <a:solidFill>
                  <a:schemeClr val="tx2"/>
                </a:solidFill>
              </a:rPr>
              <a:t>Research Underpins </a:t>
            </a:r>
            <a:r>
              <a:rPr lang="en-US" sz="3200" dirty="0" smtClean="0">
                <a:solidFill>
                  <a:schemeClr val="tx2"/>
                </a:solidFill>
              </a:rPr>
              <a:t>Messaging</a:t>
            </a:r>
            <a:endParaRPr lang="en-US" sz="3200" dirty="0">
              <a:solidFill>
                <a:schemeClr val="tx2"/>
              </a:solidFill>
            </a:endParaRPr>
          </a:p>
        </p:txBody>
      </p:sp>
      <p:sp>
        <p:nvSpPr>
          <p:cNvPr id="7171" name="Content Placeholder 2"/>
          <p:cNvSpPr>
            <a:spLocks noGrp="1"/>
          </p:cNvSpPr>
          <p:nvPr>
            <p:ph idx="1"/>
          </p:nvPr>
        </p:nvSpPr>
        <p:spPr>
          <a:xfrm>
            <a:off x="533400" y="1368333"/>
            <a:ext cx="8042276" cy="4727667"/>
          </a:xfrm>
        </p:spPr>
        <p:txBody>
          <a:bodyPr>
            <a:normAutofit/>
          </a:bodyPr>
          <a:lstStyle/>
          <a:p>
            <a:endParaRPr lang="en-US" sz="2000" dirty="0" smtClean="0"/>
          </a:p>
          <a:p>
            <a:r>
              <a:rPr lang="en-US" sz="2000" dirty="0" smtClean="0"/>
              <a:t>Started at 2013 Marketing and Communications Workshop</a:t>
            </a:r>
            <a:endParaRPr lang="en-US" sz="2000" dirty="0"/>
          </a:p>
          <a:p>
            <a:r>
              <a:rPr lang="en-US" sz="2000" dirty="0" smtClean="0"/>
              <a:t>Heart </a:t>
            </a:r>
            <a:r>
              <a:rPr lang="en-US" sz="2000" dirty="0"/>
              <a:t>+ Mind Strategies conducted </a:t>
            </a:r>
            <a:r>
              <a:rPr lang="en-US" sz="2000" dirty="0" smtClean="0"/>
              <a:t>both support and message research testing with public influencers around the country</a:t>
            </a:r>
          </a:p>
          <a:p>
            <a:pPr lvl="1"/>
            <a:r>
              <a:rPr lang="en-US" sz="2000" dirty="0" smtClean="0">
                <a:latin typeface="Helvetica Neue"/>
                <a:cs typeface="Helvetica" pitchFamily="34" charset="0"/>
              </a:rPr>
              <a:t>1,000 </a:t>
            </a:r>
            <a:r>
              <a:rPr lang="en-US" sz="2000" dirty="0">
                <a:latin typeface="Helvetica Neue"/>
                <a:cs typeface="Helvetica" pitchFamily="34" charset="0"/>
              </a:rPr>
              <a:t>general public influencers surveyed on support and messages earlier this year</a:t>
            </a:r>
          </a:p>
          <a:p>
            <a:pPr lvl="1"/>
            <a:r>
              <a:rPr lang="en-US" sz="2000" dirty="0" smtClean="0">
                <a:latin typeface="Helvetica Neue"/>
                <a:cs typeface="Helvetica" pitchFamily="34" charset="0"/>
              </a:rPr>
              <a:t>Cross </a:t>
            </a:r>
            <a:r>
              <a:rPr lang="en-US" sz="2000" dirty="0">
                <a:latin typeface="Helvetica Neue"/>
                <a:cs typeface="Helvetica" pitchFamily="34" charset="0"/>
              </a:rPr>
              <a:t>section of Democrats, Republicans and Independents </a:t>
            </a:r>
          </a:p>
          <a:p>
            <a:r>
              <a:rPr lang="en-US" sz="2000" b="1" dirty="0" smtClean="0">
                <a:latin typeface="Helvetica Neue"/>
                <a:cs typeface="Helvetica Neue"/>
              </a:rPr>
              <a:t>Most influencers are favorable </a:t>
            </a:r>
            <a:r>
              <a:rPr lang="en-US" sz="2000" dirty="0" smtClean="0"/>
              <a:t>towards public transportation, while also </a:t>
            </a:r>
            <a:r>
              <a:rPr lang="en-US" sz="2000" b="1" dirty="0" smtClean="0">
                <a:latin typeface="Helvetica Neue"/>
                <a:cs typeface="Helvetica Neue"/>
              </a:rPr>
              <a:t>in support of tax dollars</a:t>
            </a:r>
            <a:r>
              <a:rPr lang="en-US" sz="2000" b="1" dirty="0" smtClean="0"/>
              <a:t> </a:t>
            </a:r>
            <a:r>
              <a:rPr lang="en-US" sz="2000" dirty="0" smtClean="0"/>
              <a:t>going towards PT improvement and </a:t>
            </a:r>
            <a:r>
              <a:rPr lang="en-US" sz="2000" b="1" dirty="0" smtClean="0">
                <a:latin typeface="Helvetica Neue"/>
                <a:cs typeface="Helvetica Neue"/>
              </a:rPr>
              <a:t>increasing current spending </a:t>
            </a:r>
            <a:r>
              <a:rPr lang="en-US" sz="2000" dirty="0" smtClean="0"/>
              <a:t>levels</a:t>
            </a:r>
          </a:p>
          <a:p>
            <a:pPr marL="349250" lvl="1" indent="0">
              <a:buNone/>
            </a:pPr>
            <a:endParaRPr lang="en-US" dirty="0" smtClean="0"/>
          </a:p>
          <a:p>
            <a:pPr marL="349250" lvl="1" indent="0" eaLnBrk="1" hangingPunct="1">
              <a:buNone/>
            </a:pPr>
            <a:endParaRPr lang="en-US" sz="24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26</a:t>
            </a:fld>
            <a:endParaRPr lang="en-US" dirty="0">
              <a:solidFill>
                <a:srgbClr val="898989"/>
              </a:solidFill>
            </a:endParaRPr>
          </a:p>
        </p:txBody>
      </p:sp>
    </p:spTree>
    <p:extLst>
      <p:ext uri="{BB962C8B-B14F-4D97-AF65-F5344CB8AC3E}">
        <p14:creationId xmlns:p14="http://schemas.microsoft.com/office/powerpoint/2010/main" val="2461845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81000" y="304800"/>
            <a:ext cx="8534400" cy="762000"/>
          </a:xfrm>
        </p:spPr>
        <p:txBody>
          <a:bodyPr/>
          <a:lstStyle/>
          <a:p>
            <a:pPr eaLnBrk="1" hangingPunct="1"/>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Top </a:t>
            </a:r>
            <a:r>
              <a:rPr lang="en-US" sz="3200" dirty="0"/>
              <a:t>3 Priorities </a:t>
            </a:r>
            <a:r>
              <a:rPr lang="en-US" sz="3200" dirty="0" smtClean="0"/>
              <a:t>From APTA Marketing &amp; Communications Experts</a:t>
            </a:r>
            <a:endParaRPr lang="en-US" sz="3200" dirty="0"/>
          </a:p>
        </p:txBody>
      </p:sp>
      <p:sp>
        <p:nvSpPr>
          <p:cNvPr id="4" name="Slide Number Placeholder 3"/>
          <p:cNvSpPr>
            <a:spLocks noGrp="1"/>
          </p:cNvSpPr>
          <p:nvPr>
            <p:ph type="sldNum" sz="quarter" idx="10"/>
          </p:nvPr>
        </p:nvSpPr>
        <p:spPr/>
        <p:txBody>
          <a:bodyPr/>
          <a:lstStyle/>
          <a:p>
            <a:pPr>
              <a:defRPr/>
            </a:pPr>
            <a:r>
              <a:rPr lang="en-US"/>
              <a:t>Pg. </a:t>
            </a:r>
            <a:fld id="{A5D2B41F-8AED-8445-A008-BBD2BC2B9C8E}" type="slidenum">
              <a:rPr lang="en-US"/>
              <a:pPr>
                <a:defRPr/>
              </a:pPr>
              <a:t>27</a:t>
            </a:fld>
            <a:endParaRPr lang="en-US"/>
          </a:p>
        </p:txBody>
      </p:sp>
      <p:sp>
        <p:nvSpPr>
          <p:cNvPr id="31747" name="TextBox 1"/>
          <p:cNvSpPr txBox="1">
            <a:spLocks noChangeArrowheads="1"/>
          </p:cNvSpPr>
          <p:nvPr/>
        </p:nvSpPr>
        <p:spPr bwMode="auto">
          <a:xfrm>
            <a:off x="228600" y="1524000"/>
            <a:ext cx="510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Priority 1: </a:t>
            </a:r>
            <a:r>
              <a:rPr lang="en-US" sz="2000" dirty="0"/>
              <a:t>Modern public transportation is vital to a growing community </a:t>
            </a:r>
          </a:p>
        </p:txBody>
      </p:sp>
      <p:sp>
        <p:nvSpPr>
          <p:cNvPr id="31749" name="TextBox 1"/>
          <p:cNvSpPr txBox="1">
            <a:spLocks noChangeArrowheads="1"/>
          </p:cNvSpPr>
          <p:nvPr/>
        </p:nvSpPr>
        <p:spPr bwMode="auto">
          <a:xfrm>
            <a:off x="228600" y="3276600"/>
            <a:ext cx="525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Priority 2: </a:t>
            </a:r>
            <a:r>
              <a:rPr lang="en-US" sz="2000" dirty="0"/>
              <a:t>Build public trust in transportation as a valued partner </a:t>
            </a:r>
          </a:p>
        </p:txBody>
      </p:sp>
      <p:sp>
        <p:nvSpPr>
          <p:cNvPr id="31751" name="TextBox 1"/>
          <p:cNvSpPr txBox="1">
            <a:spLocks noChangeArrowheads="1"/>
          </p:cNvSpPr>
          <p:nvPr/>
        </p:nvSpPr>
        <p:spPr bwMode="auto">
          <a:xfrm>
            <a:off x="228600" y="4876800"/>
            <a:ext cx="533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Priority 3: </a:t>
            </a:r>
            <a:r>
              <a:rPr lang="en-US" sz="2000" dirty="0"/>
              <a:t>Public transportation is a jobs creator and builds local economic impact </a:t>
            </a:r>
          </a:p>
        </p:txBody>
      </p:sp>
      <p:graphicFrame>
        <p:nvGraphicFramePr>
          <p:cNvPr id="14" name="Chart 4"/>
          <p:cNvGraphicFramePr>
            <a:graphicFrameLocks/>
          </p:cNvGraphicFramePr>
          <p:nvPr>
            <p:extLst/>
          </p:nvPr>
        </p:nvGraphicFramePr>
        <p:xfrm>
          <a:off x="5562600" y="4038600"/>
          <a:ext cx="3200400" cy="205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4"/>
          <p:cNvGraphicFramePr>
            <a:graphicFrameLocks/>
          </p:cNvGraphicFramePr>
          <p:nvPr>
            <p:extLst/>
          </p:nvPr>
        </p:nvGraphicFramePr>
        <p:xfrm>
          <a:off x="5334000" y="990600"/>
          <a:ext cx="350520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7772400" y="1828800"/>
            <a:ext cx="595335" cy="338554"/>
          </a:xfrm>
          <a:prstGeom prst="rect">
            <a:avLst/>
          </a:prstGeom>
          <a:solidFill>
            <a:schemeClr val="accent6">
              <a:lumMod val="40000"/>
              <a:lumOff val="60000"/>
            </a:schemeClr>
          </a:solidFill>
        </p:spPr>
        <p:txBody>
          <a:bodyPr wrap="none">
            <a:spAutoFit/>
          </a:bodyPr>
          <a:lstStyle/>
          <a:p>
            <a:pPr>
              <a:defRPr/>
            </a:pPr>
            <a:r>
              <a:rPr lang="en-US" sz="1600" dirty="0">
                <a:latin typeface="+mn-lt"/>
              </a:rPr>
              <a:t>76%</a:t>
            </a:r>
          </a:p>
        </p:txBody>
      </p:sp>
      <p:graphicFrame>
        <p:nvGraphicFramePr>
          <p:cNvPr id="18" name="Chart 4"/>
          <p:cNvGraphicFramePr>
            <a:graphicFrameLocks/>
          </p:cNvGraphicFramePr>
          <p:nvPr>
            <p:extLst/>
          </p:nvPr>
        </p:nvGraphicFramePr>
        <p:xfrm>
          <a:off x="5334000" y="2514600"/>
          <a:ext cx="3505200" cy="2082800"/>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7786665" y="3547646"/>
            <a:ext cx="595335" cy="338554"/>
          </a:xfrm>
          <a:prstGeom prst="rect">
            <a:avLst/>
          </a:prstGeom>
          <a:solidFill>
            <a:schemeClr val="accent6">
              <a:lumMod val="40000"/>
              <a:lumOff val="60000"/>
            </a:schemeClr>
          </a:solidFill>
        </p:spPr>
        <p:txBody>
          <a:bodyPr wrap="none">
            <a:spAutoFit/>
          </a:bodyPr>
          <a:lstStyle/>
          <a:p>
            <a:pPr>
              <a:defRPr/>
            </a:pPr>
            <a:r>
              <a:rPr lang="en-US" sz="1600" dirty="0">
                <a:latin typeface="+mn-lt"/>
              </a:rPr>
              <a:t>72%</a:t>
            </a:r>
          </a:p>
        </p:txBody>
      </p:sp>
      <p:sp>
        <p:nvSpPr>
          <p:cNvPr id="21" name="TextBox 20"/>
          <p:cNvSpPr txBox="1"/>
          <p:nvPr/>
        </p:nvSpPr>
        <p:spPr>
          <a:xfrm>
            <a:off x="7772400" y="5181600"/>
            <a:ext cx="595335" cy="338554"/>
          </a:xfrm>
          <a:prstGeom prst="rect">
            <a:avLst/>
          </a:prstGeom>
          <a:solidFill>
            <a:schemeClr val="accent6">
              <a:lumMod val="40000"/>
              <a:lumOff val="60000"/>
            </a:schemeClr>
          </a:solidFill>
        </p:spPr>
        <p:txBody>
          <a:bodyPr wrap="none">
            <a:spAutoFit/>
          </a:bodyPr>
          <a:lstStyle/>
          <a:p>
            <a:pPr>
              <a:defRPr/>
            </a:pPr>
            <a:r>
              <a:rPr lang="en-US" sz="1600" dirty="0" smtClean="0">
                <a:latin typeface="+mn-lt"/>
              </a:rPr>
              <a:t>57%</a:t>
            </a:r>
            <a:endParaRPr lang="en-US" sz="1600" dirty="0">
              <a:latin typeface="+mn-lt"/>
            </a:endParaRPr>
          </a:p>
        </p:txBody>
      </p:sp>
    </p:spTree>
    <p:extLst>
      <p:ext uri="{BB962C8B-B14F-4D97-AF65-F5344CB8AC3E}">
        <p14:creationId xmlns:p14="http://schemas.microsoft.com/office/powerpoint/2010/main" val="3741938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HandOnHold_SCRE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51056" cy="6904832"/>
          </a:xfrm>
          <a:prstGeom prst="rect">
            <a:avLst/>
          </a:prstGeom>
        </p:spPr>
      </p:pic>
      <p:sp>
        <p:nvSpPr>
          <p:cNvPr id="27" name="Title 26"/>
          <p:cNvSpPr>
            <a:spLocks noGrp="1"/>
          </p:cNvSpPr>
          <p:nvPr>
            <p:ph type="title"/>
          </p:nvPr>
        </p:nvSpPr>
        <p:spPr/>
        <p:txBody>
          <a:bodyPr>
            <a:noAutofit/>
          </a:bodyPr>
          <a:lstStyle/>
          <a:p>
            <a:r>
              <a:rPr lang="en-US" sz="3200" dirty="0">
                <a:solidFill>
                  <a:schemeClr val="tx2"/>
                </a:solidFill>
              </a:rPr>
              <a:t>Half are ‘Very Favorable’ Towards Public Transportation</a:t>
            </a:r>
          </a:p>
        </p:txBody>
      </p:sp>
      <p:sp>
        <p:nvSpPr>
          <p:cNvPr id="7" name="TextBox 6"/>
          <p:cNvSpPr txBox="1"/>
          <p:nvPr/>
        </p:nvSpPr>
        <p:spPr>
          <a:xfrm>
            <a:off x="814389" y="5782688"/>
            <a:ext cx="7872412" cy="584776"/>
          </a:xfrm>
          <a:prstGeom prst="rect">
            <a:avLst/>
          </a:prstGeom>
          <a:noFill/>
        </p:spPr>
        <p:txBody>
          <a:bodyPr wrap="square" rtlCol="0" anchor="b">
            <a:spAutoFit/>
          </a:bodyPr>
          <a:lstStyle/>
          <a:p>
            <a:r>
              <a:rPr lang="en-US" sz="800" dirty="0" smtClean="0">
                <a:solidFill>
                  <a:srgbClr val="000000"/>
                </a:solidFill>
              </a:rPr>
              <a:t>Base: General Population (N=420), DC Influencer Audience (N=143)</a:t>
            </a:r>
          </a:p>
          <a:p>
            <a:r>
              <a:rPr lang="en-US" sz="800" dirty="0" smtClean="0">
                <a:solidFill>
                  <a:srgbClr val="000000"/>
                </a:solidFill>
              </a:rPr>
              <a:t>Q205.There are different ways people get around in your community.  I’d like you to think about the importance and impact that each has in the area where you live and for each method, please use a scale from 0 to 10, where “0” means you feel NOT AT ALL FAVORABLE toward that method of transportation and “10” means you feel EXTREMELY FAVORABLE toward that method of transportation.  Your answer does not necessarily reflect the mode of travel you use.  </a:t>
            </a:r>
            <a:endParaRPr lang="en-US" sz="800" dirty="0">
              <a:solidFill>
                <a:srgbClr val="000000"/>
              </a:solidFill>
            </a:endParaRPr>
          </a:p>
        </p:txBody>
      </p:sp>
      <p:sp>
        <p:nvSpPr>
          <p:cNvPr id="34" name="TextBox 33"/>
          <p:cNvSpPr txBox="1"/>
          <p:nvPr/>
        </p:nvSpPr>
        <p:spPr>
          <a:xfrm>
            <a:off x="381002" y="1828800"/>
            <a:ext cx="2514599" cy="523220"/>
          </a:xfrm>
          <a:prstGeom prst="rect">
            <a:avLst/>
          </a:prstGeom>
          <a:noFill/>
        </p:spPr>
        <p:txBody>
          <a:bodyPr wrap="square" rtlCol="0">
            <a:spAutoFit/>
          </a:bodyPr>
          <a:lstStyle/>
          <a:p>
            <a:r>
              <a:rPr lang="en-US" sz="1400" dirty="0" smtClean="0">
                <a:solidFill>
                  <a:srgbClr val="000000"/>
                </a:solidFill>
                <a:latin typeface="Helvetica" pitchFamily="34" charset="0"/>
                <a:cs typeface="Helvetica" pitchFamily="34" charset="0"/>
              </a:rPr>
              <a:t>Favorability Toward Method of Transportation</a:t>
            </a:r>
            <a:endParaRPr lang="en-US" sz="1400" dirty="0">
              <a:solidFill>
                <a:srgbClr val="000000"/>
              </a:solidFill>
              <a:latin typeface="Helvetica" pitchFamily="34" charset="0"/>
              <a:cs typeface="Helvetica" pitchFamily="34" charset="0"/>
            </a:endParaRPr>
          </a:p>
        </p:txBody>
      </p:sp>
      <p:graphicFrame>
        <p:nvGraphicFramePr>
          <p:cNvPr id="35" name="Chart 34"/>
          <p:cNvGraphicFramePr/>
          <p:nvPr>
            <p:extLst/>
          </p:nvPr>
        </p:nvGraphicFramePr>
        <p:xfrm>
          <a:off x="609600" y="2357310"/>
          <a:ext cx="8229600" cy="3112362"/>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oup 28"/>
          <p:cNvGrpSpPr/>
          <p:nvPr/>
        </p:nvGrpSpPr>
        <p:grpSpPr>
          <a:xfrm>
            <a:off x="3048001" y="5270810"/>
            <a:ext cx="795724" cy="367991"/>
            <a:chOff x="3048000" y="5281960"/>
            <a:chExt cx="795724" cy="367991"/>
          </a:xfrm>
        </p:grpSpPr>
        <p:pic>
          <p:nvPicPr>
            <p:cNvPr id="40" name="Picture 39"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5117" y="5281960"/>
              <a:ext cx="258607" cy="356839"/>
            </a:xfrm>
            <a:prstGeom prst="rect">
              <a:avLst/>
            </a:prstGeom>
          </p:spPr>
        </p:pic>
        <p:pic>
          <p:nvPicPr>
            <p:cNvPr id="41" name="Picture 40"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5351231"/>
              <a:ext cx="368119" cy="298720"/>
            </a:xfrm>
            <a:prstGeom prst="rect">
              <a:avLst/>
            </a:prstGeom>
          </p:spPr>
        </p:pic>
      </p:grpSp>
      <p:grpSp>
        <p:nvGrpSpPr>
          <p:cNvPr id="26" name="Group 25"/>
          <p:cNvGrpSpPr/>
          <p:nvPr/>
        </p:nvGrpSpPr>
        <p:grpSpPr>
          <a:xfrm>
            <a:off x="4594303" y="5270810"/>
            <a:ext cx="795724" cy="367991"/>
            <a:chOff x="4594303" y="5300545"/>
            <a:chExt cx="795724" cy="367991"/>
          </a:xfrm>
        </p:grpSpPr>
        <p:pic>
          <p:nvPicPr>
            <p:cNvPr id="22" name="Picture 21"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1420" y="5300545"/>
              <a:ext cx="258607" cy="356839"/>
            </a:xfrm>
            <a:prstGeom prst="rect">
              <a:avLst/>
            </a:prstGeom>
          </p:spPr>
        </p:pic>
        <p:pic>
          <p:nvPicPr>
            <p:cNvPr id="25" name="Picture 24"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4303" y="5369816"/>
              <a:ext cx="368119" cy="298720"/>
            </a:xfrm>
            <a:prstGeom prst="rect">
              <a:avLst/>
            </a:prstGeom>
          </p:spPr>
        </p:pic>
      </p:grpSp>
      <p:grpSp>
        <p:nvGrpSpPr>
          <p:cNvPr id="32" name="Group 31"/>
          <p:cNvGrpSpPr/>
          <p:nvPr/>
        </p:nvGrpSpPr>
        <p:grpSpPr>
          <a:xfrm>
            <a:off x="6099718" y="5270810"/>
            <a:ext cx="795724" cy="367991"/>
            <a:chOff x="3048000" y="5281960"/>
            <a:chExt cx="795724" cy="367991"/>
          </a:xfrm>
        </p:grpSpPr>
        <p:pic>
          <p:nvPicPr>
            <p:cNvPr id="33" name="Picture 32"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5117" y="5281960"/>
              <a:ext cx="258607" cy="356839"/>
            </a:xfrm>
            <a:prstGeom prst="rect">
              <a:avLst/>
            </a:prstGeom>
          </p:spPr>
        </p:pic>
        <p:pic>
          <p:nvPicPr>
            <p:cNvPr id="36" name="Picture 35"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5351231"/>
              <a:ext cx="368119" cy="298720"/>
            </a:xfrm>
            <a:prstGeom prst="rect">
              <a:avLst/>
            </a:prstGeom>
          </p:spPr>
        </p:pic>
      </p:grpSp>
      <p:grpSp>
        <p:nvGrpSpPr>
          <p:cNvPr id="37" name="Group 36"/>
          <p:cNvGrpSpPr/>
          <p:nvPr/>
        </p:nvGrpSpPr>
        <p:grpSpPr>
          <a:xfrm>
            <a:off x="7646021" y="5270810"/>
            <a:ext cx="795724" cy="367991"/>
            <a:chOff x="4594303" y="5300545"/>
            <a:chExt cx="795724" cy="367991"/>
          </a:xfrm>
        </p:grpSpPr>
        <p:pic>
          <p:nvPicPr>
            <p:cNvPr id="38" name="Picture 37"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1420" y="5300545"/>
              <a:ext cx="258607" cy="356839"/>
            </a:xfrm>
            <a:prstGeom prst="rect">
              <a:avLst/>
            </a:prstGeom>
          </p:spPr>
        </p:pic>
        <p:pic>
          <p:nvPicPr>
            <p:cNvPr id="39" name="Picture 38"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4303" y="5369816"/>
              <a:ext cx="368119" cy="298720"/>
            </a:xfrm>
            <a:prstGeom prst="rect">
              <a:avLst/>
            </a:prstGeom>
          </p:spPr>
        </p:pic>
      </p:grpSp>
      <p:pic>
        <p:nvPicPr>
          <p:cNvPr id="43" name="Picture 4" descr="https://cdn4.iconfinder.com/data/icons/dot/128/bu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54681" y="1768075"/>
            <a:ext cx="398721" cy="378534"/>
          </a:xfrm>
          <a:prstGeom prst="rect">
            <a:avLst/>
          </a:prstGeom>
          <a:noFill/>
        </p:spPr>
      </p:pic>
      <p:pic>
        <p:nvPicPr>
          <p:cNvPr id="44" name="Picture 10" descr="https://cdn4.iconfinder.com/data/icons/dot/128/train_transportation.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72200" y="1752600"/>
            <a:ext cx="547576" cy="441429"/>
          </a:xfrm>
          <a:prstGeom prst="rect">
            <a:avLst/>
          </a:prstGeom>
          <a:noFill/>
        </p:spPr>
      </p:pic>
      <p:pic>
        <p:nvPicPr>
          <p:cNvPr id="45" name="Picture 44" descr="car.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6801" y="1877251"/>
            <a:ext cx="269359" cy="269358"/>
          </a:xfrm>
          <a:prstGeom prst="rect">
            <a:avLst/>
          </a:prstGeom>
        </p:spPr>
      </p:pic>
      <p:graphicFrame>
        <p:nvGraphicFramePr>
          <p:cNvPr id="53" name="Table 52"/>
          <p:cNvGraphicFramePr>
            <a:graphicFrameLocks noGrp="1"/>
          </p:cNvGraphicFramePr>
          <p:nvPr>
            <p:extLst/>
          </p:nvPr>
        </p:nvGraphicFramePr>
        <p:xfrm>
          <a:off x="2667000" y="2057400"/>
          <a:ext cx="6096000" cy="569214"/>
        </p:xfrm>
        <a:graphic>
          <a:graphicData uri="http://schemas.openxmlformats.org/drawingml/2006/table">
            <a:tbl>
              <a:tblPr/>
              <a:tblGrid>
                <a:gridCol w="1524000"/>
                <a:gridCol w="1524000"/>
                <a:gridCol w="1524000"/>
                <a:gridCol w="1524000"/>
              </a:tblGrid>
              <a:tr h="569214">
                <a:tc>
                  <a:txBody>
                    <a:bodyPr/>
                    <a:lstStyle/>
                    <a:p>
                      <a:pPr algn="ctr" rtl="0" fontAlgn="t"/>
                      <a:r>
                        <a:rPr lang="en-US" sz="1100" b="1" i="0" u="none" strike="noStrike" dirty="0">
                          <a:solidFill>
                            <a:srgbClr val="000000"/>
                          </a:solidFill>
                          <a:latin typeface="+mn-lt"/>
                        </a:rPr>
                        <a:t>Public </a:t>
                      </a:r>
                      <a:r>
                        <a:rPr lang="en-US" sz="1100" b="1" i="0" u="none" strike="noStrike" dirty="0" smtClean="0">
                          <a:solidFill>
                            <a:srgbClr val="000000"/>
                          </a:solidFill>
                          <a:latin typeface="+mn-lt"/>
                        </a:rPr>
                        <a:t>transportation</a:t>
                      </a:r>
                      <a:r>
                        <a:rPr lang="en-US" sz="1400" b="1" i="0" u="none" strike="noStrike" dirty="0" smtClean="0">
                          <a:solidFill>
                            <a:srgbClr val="000000"/>
                          </a:solidFill>
                          <a:latin typeface="+mn-lt"/>
                        </a:rPr>
                        <a:t> </a:t>
                      </a:r>
                      <a:endParaRPr lang="en-US" sz="1100" b="1" i="0" u="none" strike="noStrike" dirty="0">
                        <a:solidFill>
                          <a:srgbClr val="000000"/>
                        </a:solidFill>
                        <a:latin typeface="+mn-lt"/>
                      </a:endParaRPr>
                    </a:p>
                  </a:txBody>
                  <a:tcPr marL="0" marR="0" marT="9144" marB="0" anchor="ctr">
                    <a:lnL>
                      <a:noFill/>
                    </a:lnL>
                    <a:lnR>
                      <a:noFill/>
                    </a:lnR>
                    <a:lnT>
                      <a:noFill/>
                    </a:lnT>
                    <a:lnB>
                      <a:noFill/>
                    </a:lnB>
                  </a:tcPr>
                </a:tc>
                <a:tc>
                  <a:txBody>
                    <a:bodyPr/>
                    <a:lstStyle/>
                    <a:p>
                      <a:pPr algn="ctr" rtl="0" fontAlgn="t"/>
                      <a:r>
                        <a:rPr lang="en-US" sz="1100" b="1" i="0" u="none" strike="noStrike" dirty="0">
                          <a:solidFill>
                            <a:srgbClr val="000000"/>
                          </a:solidFill>
                          <a:latin typeface="+mn-lt"/>
                        </a:rPr>
                        <a:t>Driving your </a:t>
                      </a:r>
                      <a:r>
                        <a:rPr lang="en-US" sz="1100" b="1" i="0" u="none" strike="noStrike" dirty="0" smtClean="0">
                          <a:solidFill>
                            <a:srgbClr val="000000"/>
                          </a:solidFill>
                          <a:latin typeface="+mn-lt"/>
                        </a:rPr>
                        <a:t>own </a:t>
                      </a:r>
                      <a:r>
                        <a:rPr lang="en-US" sz="1100" b="1" i="0" u="none" strike="noStrike" dirty="0">
                          <a:solidFill>
                            <a:srgbClr val="000000"/>
                          </a:solidFill>
                          <a:latin typeface="+mn-lt"/>
                        </a:rPr>
                        <a:t>car</a:t>
                      </a:r>
                      <a:r>
                        <a:rPr lang="en-US" sz="1400" b="1" i="0" u="none" strike="noStrike" dirty="0">
                          <a:solidFill>
                            <a:srgbClr val="000000"/>
                          </a:solidFill>
                          <a:latin typeface="+mn-lt"/>
                        </a:rPr>
                        <a:t> </a:t>
                      </a:r>
                      <a:endParaRPr lang="en-US" sz="1100" b="1" i="0" u="none" strike="noStrike" dirty="0">
                        <a:solidFill>
                          <a:srgbClr val="000000"/>
                        </a:solidFill>
                        <a:latin typeface="+mn-lt"/>
                      </a:endParaRPr>
                    </a:p>
                  </a:txBody>
                  <a:tcPr marL="0" marR="0" marT="9144" marB="0" anchor="ctr">
                    <a:lnL>
                      <a:noFill/>
                    </a:lnL>
                    <a:lnR>
                      <a:noFill/>
                    </a:lnR>
                    <a:lnT>
                      <a:noFill/>
                    </a:lnT>
                    <a:lnB>
                      <a:noFill/>
                    </a:lnB>
                  </a:tcPr>
                </a:tc>
                <a:tc>
                  <a:txBody>
                    <a:bodyPr/>
                    <a:lstStyle/>
                    <a:p>
                      <a:pPr algn="ctr" rtl="0" fontAlgn="t"/>
                      <a:r>
                        <a:rPr lang="en-US" sz="1100" b="1" i="0" u="none" strike="noStrike" dirty="0" smtClean="0">
                          <a:solidFill>
                            <a:srgbClr val="000000"/>
                          </a:solidFill>
                          <a:latin typeface="+mn-lt"/>
                        </a:rPr>
                        <a:t>Rail (subway, trolley) </a:t>
                      </a:r>
                      <a:endParaRPr lang="en-US" sz="1100" b="1" i="0" u="none" strike="noStrike" dirty="0">
                        <a:solidFill>
                          <a:srgbClr val="000000"/>
                        </a:solidFill>
                        <a:latin typeface="+mn-lt"/>
                      </a:endParaRPr>
                    </a:p>
                  </a:txBody>
                  <a:tcPr marL="0" marR="0" marT="9144" marB="0" anchor="ctr">
                    <a:lnL>
                      <a:noFill/>
                    </a:lnL>
                    <a:lnR>
                      <a:noFill/>
                    </a:lnR>
                    <a:lnT>
                      <a:noFill/>
                    </a:lnT>
                    <a:lnB>
                      <a:noFill/>
                    </a:lnB>
                  </a:tcPr>
                </a:tc>
                <a:tc>
                  <a:txBody>
                    <a:bodyPr/>
                    <a:lstStyle/>
                    <a:p>
                      <a:pPr algn="ctr" rtl="0" fontAlgn="t"/>
                      <a:r>
                        <a:rPr lang="en-US" sz="1100" b="1" i="0" u="none" strike="noStrike" dirty="0" smtClean="0">
                          <a:solidFill>
                            <a:srgbClr val="000000"/>
                          </a:solidFill>
                          <a:latin typeface="+mn-lt"/>
                        </a:rPr>
                        <a:t>Taking the bus</a:t>
                      </a:r>
                      <a:endParaRPr lang="en-US" sz="1100" b="1" i="0" u="none" strike="noStrike" dirty="0">
                        <a:solidFill>
                          <a:srgbClr val="000000"/>
                        </a:solidFill>
                        <a:latin typeface="+mn-lt"/>
                      </a:endParaRPr>
                    </a:p>
                  </a:txBody>
                  <a:tcPr marL="0" marR="0" marT="9144" marB="0" anchor="ctr">
                    <a:lnL>
                      <a:noFill/>
                    </a:lnL>
                    <a:lnR>
                      <a:noFill/>
                    </a:lnR>
                    <a:lnT>
                      <a:noFill/>
                    </a:lnT>
                    <a:lnB>
                      <a:noFill/>
                    </a:lnB>
                  </a:tcPr>
                </a:tc>
              </a:tr>
            </a:tbl>
          </a:graphicData>
        </a:graphic>
      </p:graphicFrame>
      <p:grpSp>
        <p:nvGrpSpPr>
          <p:cNvPr id="56" name="Group 55"/>
          <p:cNvGrpSpPr/>
          <p:nvPr/>
        </p:nvGrpSpPr>
        <p:grpSpPr>
          <a:xfrm>
            <a:off x="3359599" y="1804640"/>
            <a:ext cx="266332" cy="344741"/>
            <a:chOff x="3359599" y="2096430"/>
            <a:chExt cx="266332" cy="344741"/>
          </a:xfrm>
        </p:grpSpPr>
        <p:grpSp>
          <p:nvGrpSpPr>
            <p:cNvPr id="48" name="Group 31"/>
            <p:cNvGrpSpPr/>
            <p:nvPr/>
          </p:nvGrpSpPr>
          <p:grpSpPr>
            <a:xfrm>
              <a:off x="3474196" y="2341418"/>
              <a:ext cx="41564" cy="99753"/>
              <a:chOff x="5105400" y="3962400"/>
              <a:chExt cx="152400" cy="457200"/>
            </a:xfrm>
          </p:grpSpPr>
          <p:cxnSp>
            <p:nvCxnSpPr>
              <p:cNvPr id="49" name="Straight Connector 48"/>
              <p:cNvCxnSpPr/>
              <p:nvPr/>
            </p:nvCxnSpPr>
            <p:spPr bwMode="auto">
              <a:xfrm>
                <a:off x="5105400" y="3962400"/>
                <a:ext cx="0" cy="4572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5257800" y="3962400"/>
                <a:ext cx="0" cy="4572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54" name="Diamond 53"/>
            <p:cNvSpPr/>
            <p:nvPr/>
          </p:nvSpPr>
          <p:spPr bwMode="auto">
            <a:xfrm>
              <a:off x="3359599" y="2096430"/>
              <a:ext cx="266332" cy="263912"/>
            </a:xfrm>
            <a:prstGeom prst="diamond">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US" sz="1100" dirty="0" smtClean="0">
                  <a:solidFill>
                    <a:srgbClr val="000000"/>
                  </a:solidFill>
                  <a:latin typeface="Arial Black" pitchFamily="34" charset="0"/>
                </a:rPr>
                <a:t>T</a:t>
              </a:r>
            </a:p>
          </p:txBody>
        </p:sp>
      </p:grpSp>
      <p:graphicFrame>
        <p:nvGraphicFramePr>
          <p:cNvPr id="31" name="Table 30"/>
          <p:cNvGraphicFramePr>
            <a:graphicFrameLocks noGrp="1"/>
          </p:cNvGraphicFramePr>
          <p:nvPr>
            <p:extLst/>
          </p:nvPr>
        </p:nvGraphicFramePr>
        <p:xfrm>
          <a:off x="2971800" y="2438400"/>
          <a:ext cx="5579332" cy="180109"/>
        </p:xfrm>
        <a:graphic>
          <a:graphicData uri="http://schemas.openxmlformats.org/drawingml/2006/table">
            <a:tbl>
              <a:tblPr/>
              <a:tblGrid>
                <a:gridCol w="507212"/>
                <a:gridCol w="507212"/>
                <a:gridCol w="507212"/>
                <a:gridCol w="507212"/>
                <a:gridCol w="507212"/>
                <a:gridCol w="507212"/>
                <a:gridCol w="507212"/>
                <a:gridCol w="507212"/>
                <a:gridCol w="507212"/>
                <a:gridCol w="507212"/>
                <a:gridCol w="507212"/>
              </a:tblGrid>
              <a:tr h="180109">
                <a:tc>
                  <a:txBody>
                    <a:bodyPr/>
                    <a:lstStyle/>
                    <a:p>
                      <a:pPr algn="ctr" fontAlgn="b"/>
                      <a:r>
                        <a:rPr lang="en-US" sz="1100" b="1" i="0" u="none" strike="noStrike" dirty="0" smtClean="0">
                          <a:solidFill>
                            <a:srgbClr val="004990"/>
                          </a:solidFill>
                          <a:latin typeface="+mn-lt"/>
                        </a:rPr>
                        <a:t>6.7</a:t>
                      </a:r>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7A003C"/>
                          </a:solidFill>
                          <a:latin typeface="+mn-lt"/>
                        </a:rPr>
                        <a:t>7.5</a:t>
                      </a:r>
                      <a:endParaRPr lang="en-US" sz="1100" b="1" i="0" u="none" strike="noStrike" dirty="0">
                        <a:solidFill>
                          <a:srgbClr val="7A003C"/>
                        </a:solidFill>
                        <a:latin typeface="+mn-lt"/>
                      </a:endParaRPr>
                    </a:p>
                  </a:txBody>
                  <a:tcPr marL="8659" marR="8659" marT="8659" marB="0" anchor="b">
                    <a:lnL>
                      <a:noFill/>
                    </a:lnL>
                    <a:lnR>
                      <a:noFill/>
                    </a:lnR>
                    <a:lnT>
                      <a:noFill/>
                    </a:lnT>
                    <a:lnB>
                      <a:noFill/>
                    </a:lnB>
                  </a:tcPr>
                </a:tc>
                <a:tc>
                  <a:txBody>
                    <a:bodyPr/>
                    <a:lstStyle/>
                    <a:p>
                      <a:pPr algn="ctr" fontAlgn="b"/>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004990"/>
                          </a:solidFill>
                          <a:latin typeface="+mn-lt"/>
                        </a:rPr>
                        <a:t>7.7</a:t>
                      </a:r>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7A003C"/>
                          </a:solidFill>
                          <a:latin typeface="+mn-lt"/>
                        </a:rPr>
                        <a:t>6.7</a:t>
                      </a:r>
                      <a:endParaRPr lang="en-US" sz="1100" b="1" i="0" u="none" strike="noStrike" dirty="0">
                        <a:solidFill>
                          <a:srgbClr val="7A003C"/>
                        </a:solidFill>
                        <a:latin typeface="+mn-lt"/>
                      </a:endParaRPr>
                    </a:p>
                  </a:txBody>
                  <a:tcPr marL="8659" marR="8659" marT="8659" marB="0" anchor="b">
                    <a:lnL>
                      <a:noFill/>
                    </a:lnL>
                    <a:lnR>
                      <a:noFill/>
                    </a:lnR>
                    <a:lnT>
                      <a:noFill/>
                    </a:lnT>
                    <a:lnB>
                      <a:noFill/>
                    </a:lnB>
                  </a:tcPr>
                </a:tc>
                <a:tc>
                  <a:txBody>
                    <a:bodyPr/>
                    <a:lstStyle/>
                    <a:p>
                      <a:pPr algn="ctr" fontAlgn="b"/>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004990"/>
                          </a:solidFill>
                          <a:latin typeface="+mn-lt"/>
                        </a:rPr>
                        <a:t>6.4</a:t>
                      </a:r>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7A003C"/>
                          </a:solidFill>
                          <a:latin typeface="+mn-lt"/>
                        </a:rPr>
                        <a:t>7.9</a:t>
                      </a:r>
                      <a:endParaRPr lang="en-US" sz="1100" b="1" i="0" u="none" strike="noStrike" dirty="0">
                        <a:solidFill>
                          <a:srgbClr val="7A003C"/>
                        </a:solidFill>
                        <a:latin typeface="+mn-lt"/>
                      </a:endParaRPr>
                    </a:p>
                  </a:txBody>
                  <a:tcPr marL="8659" marR="8659" marT="8659" marB="0" anchor="b">
                    <a:lnL>
                      <a:noFill/>
                    </a:lnL>
                    <a:lnR>
                      <a:noFill/>
                    </a:lnR>
                    <a:lnT>
                      <a:noFill/>
                    </a:lnT>
                    <a:lnB>
                      <a:noFill/>
                    </a:lnB>
                  </a:tcPr>
                </a:tc>
                <a:tc>
                  <a:txBody>
                    <a:bodyPr/>
                    <a:lstStyle/>
                    <a:p>
                      <a:pPr algn="ctr" fontAlgn="b"/>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004990"/>
                          </a:solidFill>
                          <a:latin typeface="+mn-lt"/>
                        </a:rPr>
                        <a:t>5.9</a:t>
                      </a:r>
                      <a:endParaRPr lang="en-US" sz="11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100" b="1" i="0" u="none" strike="noStrike" dirty="0" smtClean="0">
                          <a:solidFill>
                            <a:srgbClr val="7A003C"/>
                          </a:solidFill>
                          <a:latin typeface="+mn-lt"/>
                        </a:rPr>
                        <a:t>6.0</a:t>
                      </a:r>
                      <a:endParaRPr lang="en-US" sz="1100" b="1" i="0" u="none" strike="noStrike" dirty="0">
                        <a:solidFill>
                          <a:srgbClr val="7A003C"/>
                        </a:solidFill>
                        <a:latin typeface="+mn-lt"/>
                      </a:endParaRPr>
                    </a:p>
                  </a:txBody>
                  <a:tcPr marL="8659" marR="8659" marT="8659" marB="0" anchor="b">
                    <a:lnL>
                      <a:noFill/>
                    </a:lnL>
                    <a:lnR>
                      <a:noFill/>
                    </a:lnR>
                    <a:lnT>
                      <a:noFill/>
                    </a:lnT>
                    <a:lnB>
                      <a:noFill/>
                    </a:lnB>
                  </a:tcPr>
                </a:tc>
              </a:tr>
            </a:tbl>
          </a:graphicData>
        </a:graphic>
      </p:graphicFrame>
      <p:graphicFrame>
        <p:nvGraphicFramePr>
          <p:cNvPr id="42" name="Table 41"/>
          <p:cNvGraphicFramePr>
            <a:graphicFrameLocks noGrp="1"/>
          </p:cNvGraphicFramePr>
          <p:nvPr/>
        </p:nvGraphicFramePr>
        <p:xfrm>
          <a:off x="2971801" y="5118409"/>
          <a:ext cx="5579332" cy="152400"/>
        </p:xfrm>
        <a:graphic>
          <a:graphicData uri="http://schemas.openxmlformats.org/drawingml/2006/table">
            <a:tbl>
              <a:tblPr/>
              <a:tblGrid>
                <a:gridCol w="507212"/>
                <a:gridCol w="507212"/>
                <a:gridCol w="507212"/>
                <a:gridCol w="507212"/>
                <a:gridCol w="507212"/>
                <a:gridCol w="507212"/>
                <a:gridCol w="507212"/>
                <a:gridCol w="507212"/>
                <a:gridCol w="507212"/>
                <a:gridCol w="507212"/>
                <a:gridCol w="507212"/>
              </a:tblGrid>
              <a:tr h="152400">
                <a:tc>
                  <a:txBody>
                    <a:bodyPr/>
                    <a:lstStyle/>
                    <a:p>
                      <a:pPr algn="ctr" fontAlgn="b"/>
                      <a:r>
                        <a:rPr lang="en-US" sz="900" b="1" i="0" u="none" strike="noStrike" dirty="0" smtClean="0">
                          <a:solidFill>
                            <a:schemeClr val="tx1"/>
                          </a:solidFill>
                          <a:latin typeface="+mn-lt"/>
                        </a:rPr>
                        <a:t>GP</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DC</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GP</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DC</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GP</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DC</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GP</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c>
                  <a:txBody>
                    <a:bodyPr/>
                    <a:lstStyle/>
                    <a:p>
                      <a:pPr algn="ctr" fontAlgn="b"/>
                      <a:r>
                        <a:rPr lang="en-US" sz="900" b="1" i="0" u="none" strike="noStrike" dirty="0" smtClean="0">
                          <a:solidFill>
                            <a:schemeClr val="tx1"/>
                          </a:solidFill>
                          <a:latin typeface="+mn-lt"/>
                        </a:rPr>
                        <a:t>DC</a:t>
                      </a:r>
                      <a:endParaRPr lang="en-US" sz="900" b="1" i="0" u="none" strike="noStrike" dirty="0">
                        <a:solidFill>
                          <a:schemeClr val="tx1"/>
                        </a:solidFill>
                        <a:latin typeface="+mn-lt"/>
                      </a:endParaRPr>
                    </a:p>
                  </a:txBody>
                  <a:tcPr marL="8659" marR="8659" marT="8659" marB="0" anchor="b">
                    <a:lnL>
                      <a:noFill/>
                    </a:lnL>
                    <a:lnR>
                      <a:noFill/>
                    </a:lnR>
                    <a:lnT>
                      <a:noFill/>
                    </a:lnT>
                    <a:lnB>
                      <a:noFill/>
                    </a:lnB>
                  </a:tcPr>
                </a:tc>
              </a:tr>
            </a:tbl>
          </a:graphicData>
        </a:graphic>
      </p:graphicFrame>
      <p:sp>
        <p:nvSpPr>
          <p:cNvPr id="46" name="Rectangle 45"/>
          <p:cNvSpPr/>
          <p:nvPr/>
        </p:nvSpPr>
        <p:spPr>
          <a:xfrm>
            <a:off x="2210011" y="2413084"/>
            <a:ext cx="690795" cy="253916"/>
          </a:xfrm>
          <a:prstGeom prst="rect">
            <a:avLst/>
          </a:prstGeom>
        </p:spPr>
        <p:txBody>
          <a:bodyPr wrap="none">
            <a:spAutoFit/>
          </a:bodyPr>
          <a:lstStyle/>
          <a:p>
            <a:pPr algn="ctr" fontAlgn="b"/>
            <a:r>
              <a:rPr lang="en-US" sz="1050" dirty="0" smtClean="0">
                <a:solidFill>
                  <a:srgbClr val="000000"/>
                </a:solidFill>
              </a:rPr>
              <a:t>Mean </a:t>
            </a:r>
            <a:r>
              <a:rPr lang="en-US" sz="1050" dirty="0" smtClean="0">
                <a:solidFill>
                  <a:srgbClr val="000000"/>
                </a:solidFill>
                <a:sym typeface="Wingdings" pitchFamily="2" charset="2"/>
              </a:rPr>
              <a:t></a:t>
            </a:r>
            <a:endParaRPr lang="en-US" sz="1050" b="1" dirty="0">
              <a:solidFill>
                <a:srgbClr val="004990"/>
              </a:solidFill>
            </a:endParaRPr>
          </a:p>
        </p:txBody>
      </p:sp>
      <p:sp>
        <p:nvSpPr>
          <p:cNvPr id="51" name="Slide Number Placeholder 3"/>
          <p:cNvSpPr txBox="1">
            <a:spLocks/>
          </p:cNvSpPr>
          <p:nvPr/>
        </p:nvSpPr>
        <p:spPr>
          <a:xfrm>
            <a:off x="7924800" y="632460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28</a:t>
            </a:fld>
            <a:endParaRPr lang="en-US" dirty="0">
              <a:solidFill>
                <a:srgbClr val="898989"/>
              </a:solidFill>
            </a:endParaRPr>
          </a:p>
        </p:txBody>
      </p:sp>
    </p:spTree>
    <p:extLst>
      <p:ext uri="{BB962C8B-B14F-4D97-AF65-F5344CB8AC3E}">
        <p14:creationId xmlns:p14="http://schemas.microsoft.com/office/powerpoint/2010/main" val="2487791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69"/>
            <a:ext cx="9151056" cy="6904832"/>
          </a:xfrm>
          <a:prstGeom prst="rect">
            <a:avLst/>
          </a:prstGeom>
        </p:spPr>
      </p:pic>
      <p:pic>
        <p:nvPicPr>
          <p:cNvPr id="112650" name="Picture 10" descr="http://preview.turbosquid.com/Preview/2010/12/15__09_28_30/map_usa_render.jpgdb0145a5-fc21-43ea-b71f-f8e48bfd47dfLarge.jpg"/>
          <p:cNvPicPr>
            <a:picLocks noChangeAspect="1" noChangeArrowheads="1"/>
          </p:cNvPicPr>
          <p:nvPr/>
        </p:nvPicPr>
        <p:blipFill>
          <a:blip r:embed="rId3" cstate="screen">
            <a:duotone>
              <a:schemeClr val="accent5">
                <a:shade val="45000"/>
                <a:satMod val="135000"/>
              </a:schemeClr>
              <a:prstClr val="white"/>
            </a:duotone>
            <a:lum bright="40000"/>
            <a:extLst>
              <a:ext uri="{28A0092B-C50C-407E-A947-70E740481C1C}">
                <a14:useLocalDpi xmlns:a14="http://schemas.microsoft.com/office/drawing/2010/main"/>
              </a:ext>
            </a:extLst>
          </a:blip>
          <a:srcRect/>
          <a:stretch>
            <a:fillRect/>
          </a:stretch>
        </p:blipFill>
        <p:spPr bwMode="auto">
          <a:xfrm>
            <a:off x="6748464" y="1743075"/>
            <a:ext cx="676275" cy="482410"/>
          </a:xfrm>
          <a:prstGeom prst="rect">
            <a:avLst/>
          </a:prstGeom>
          <a:noFill/>
        </p:spPr>
      </p:pic>
      <p:sp>
        <p:nvSpPr>
          <p:cNvPr id="27" name="Title 26"/>
          <p:cNvSpPr>
            <a:spLocks noGrp="1"/>
          </p:cNvSpPr>
          <p:nvPr>
            <p:ph type="title"/>
          </p:nvPr>
        </p:nvSpPr>
        <p:spPr/>
        <p:txBody>
          <a:bodyPr>
            <a:noAutofit/>
          </a:bodyPr>
          <a:lstStyle/>
          <a:p>
            <a:r>
              <a:rPr lang="en-US" sz="3200" dirty="0">
                <a:solidFill>
                  <a:schemeClr val="tx2"/>
                </a:solidFill>
              </a:rPr>
              <a:t>Support for Tax Dollars Going Towards Improvement/Expansion is Strong</a:t>
            </a:r>
          </a:p>
        </p:txBody>
      </p:sp>
      <p:sp>
        <p:nvSpPr>
          <p:cNvPr id="7" name="TextBox 6"/>
          <p:cNvSpPr txBox="1"/>
          <p:nvPr/>
        </p:nvSpPr>
        <p:spPr>
          <a:xfrm>
            <a:off x="814389" y="5786535"/>
            <a:ext cx="8024812" cy="580928"/>
          </a:xfrm>
          <a:prstGeom prst="rect">
            <a:avLst/>
          </a:prstGeom>
          <a:noFill/>
        </p:spPr>
        <p:txBody>
          <a:bodyPr wrap="square" rtlCol="0" anchor="b">
            <a:spAutoFit/>
          </a:bodyPr>
          <a:lstStyle/>
          <a:p>
            <a:pPr>
              <a:lnSpc>
                <a:spcPts val="900"/>
              </a:lnSpc>
              <a:spcBef>
                <a:spcPts val="200"/>
              </a:spcBef>
            </a:pPr>
            <a:r>
              <a:rPr lang="en-US" sz="800" dirty="0" smtClean="0">
                <a:solidFill>
                  <a:srgbClr val="000000"/>
                </a:solidFill>
              </a:rPr>
              <a:t>Base: General Population (N=420), DC Influencer Audience (N=143)</a:t>
            </a:r>
            <a:br>
              <a:rPr lang="en-US" sz="800" dirty="0" smtClean="0">
                <a:solidFill>
                  <a:srgbClr val="000000"/>
                </a:solidFill>
              </a:rPr>
            </a:br>
            <a:r>
              <a:rPr lang="en-US" sz="800" dirty="0" smtClean="0">
                <a:solidFill>
                  <a:srgbClr val="000000"/>
                </a:solidFill>
              </a:rPr>
              <a:t>Q226. Do you support or oppose the allocation of your local tax dollars toward the expansion and improvement of public transportation services in your LOCAL community? </a:t>
            </a:r>
          </a:p>
          <a:p>
            <a:pPr>
              <a:lnSpc>
                <a:spcPts val="900"/>
              </a:lnSpc>
              <a:spcBef>
                <a:spcPts val="200"/>
              </a:spcBef>
            </a:pPr>
            <a:r>
              <a:rPr lang="en-US" sz="800" dirty="0" smtClean="0">
                <a:solidFill>
                  <a:srgbClr val="000000"/>
                </a:solidFill>
              </a:rPr>
              <a:t>Base: DC Influencers Only (N=143)</a:t>
            </a:r>
            <a:br>
              <a:rPr lang="en-US" sz="800" dirty="0" smtClean="0">
                <a:solidFill>
                  <a:srgbClr val="000000"/>
                </a:solidFill>
              </a:rPr>
            </a:br>
            <a:r>
              <a:rPr lang="en-US" sz="800" dirty="0" smtClean="0">
                <a:solidFill>
                  <a:srgbClr val="000000"/>
                </a:solidFill>
              </a:rPr>
              <a:t>Q225. Do you support or oppose the allocation of tax dollars toward the expansion and improvement of public transportation services in communities around the country?</a:t>
            </a:r>
            <a:endParaRPr lang="en-US" sz="800" dirty="0">
              <a:solidFill>
                <a:srgbClr val="000000"/>
              </a:solidFill>
            </a:endParaRPr>
          </a:p>
        </p:txBody>
      </p:sp>
      <p:graphicFrame>
        <p:nvGraphicFramePr>
          <p:cNvPr id="35" name="Chart 34"/>
          <p:cNvGraphicFramePr/>
          <p:nvPr>
            <p:extLst/>
          </p:nvPr>
        </p:nvGraphicFramePr>
        <p:xfrm>
          <a:off x="609600" y="2444662"/>
          <a:ext cx="5334000" cy="2736938"/>
        </p:xfrm>
        <a:graphic>
          <a:graphicData uri="http://schemas.openxmlformats.org/drawingml/2006/chart">
            <c:chart xmlns:c="http://schemas.openxmlformats.org/drawingml/2006/chart" xmlns:r="http://schemas.openxmlformats.org/officeDocument/2006/relationships" r:id="rId4"/>
          </a:graphicData>
        </a:graphic>
      </p:graphicFrame>
      <p:pic>
        <p:nvPicPr>
          <p:cNvPr id="40" name="Picture 39"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2" y="5129562"/>
            <a:ext cx="258607" cy="356839"/>
          </a:xfrm>
          <a:prstGeom prst="rect">
            <a:avLst/>
          </a:prstGeom>
        </p:spPr>
      </p:pic>
      <p:pic>
        <p:nvPicPr>
          <p:cNvPr id="41" name="Picture 40"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5682" y="5158620"/>
            <a:ext cx="368119" cy="298720"/>
          </a:xfrm>
          <a:prstGeom prst="rect">
            <a:avLst/>
          </a:prstGeom>
        </p:spPr>
      </p:pic>
      <p:sp>
        <p:nvSpPr>
          <p:cNvPr id="34" name="TextBox 33"/>
          <p:cNvSpPr txBox="1"/>
          <p:nvPr/>
        </p:nvSpPr>
        <p:spPr>
          <a:xfrm>
            <a:off x="2895600" y="2093894"/>
            <a:ext cx="2743200" cy="307777"/>
          </a:xfrm>
          <a:prstGeom prst="rect">
            <a:avLst/>
          </a:prstGeom>
          <a:noFill/>
        </p:spPr>
        <p:txBody>
          <a:bodyPr wrap="square" rtlCol="0">
            <a:spAutoFit/>
          </a:bodyPr>
          <a:lstStyle/>
          <a:p>
            <a:pPr algn="ctr">
              <a:defRPr sz="1800" b="1" i="0" u="none" strike="noStrike" kern="1200" baseline="0">
                <a:solidFill>
                  <a:srgbClr val="000000"/>
                </a:solidFill>
                <a:latin typeface="+mn-lt"/>
                <a:ea typeface="+mn-ea"/>
                <a:cs typeface="+mn-cs"/>
              </a:defRPr>
            </a:pPr>
            <a:r>
              <a:rPr lang="en-US" sz="1400" b="1" dirty="0" smtClean="0">
                <a:solidFill>
                  <a:srgbClr val="000000"/>
                </a:solidFill>
                <a:latin typeface="Helvetica"/>
              </a:rPr>
              <a:t>in LOCAL Community </a:t>
            </a:r>
            <a:endParaRPr lang="en-US" sz="1400" b="1" dirty="0">
              <a:solidFill>
                <a:srgbClr val="000000"/>
              </a:solidFill>
              <a:latin typeface="Helvetica"/>
            </a:endParaRPr>
          </a:p>
        </p:txBody>
      </p:sp>
      <p:sp>
        <p:nvSpPr>
          <p:cNvPr id="11" name="Rectangle 10"/>
          <p:cNvSpPr/>
          <p:nvPr/>
        </p:nvSpPr>
        <p:spPr>
          <a:xfrm>
            <a:off x="152400" y="2438401"/>
            <a:ext cx="2819400" cy="738664"/>
          </a:xfrm>
          <a:prstGeom prst="rect">
            <a:avLst/>
          </a:prstGeom>
        </p:spPr>
        <p:txBody>
          <a:bodyPr wrap="square">
            <a:spAutoFit/>
          </a:bodyPr>
          <a:lstStyle/>
          <a:p>
            <a:r>
              <a:rPr lang="en-US" sz="1400" b="1" dirty="0" smtClean="0">
                <a:solidFill>
                  <a:srgbClr val="000000"/>
                </a:solidFill>
                <a:latin typeface="Helvetica" pitchFamily="34" charset="0"/>
                <a:cs typeface="Helvetica" pitchFamily="34" charset="0"/>
              </a:rPr>
              <a:t>Tax Dollars toward Expansion and Improvement of </a:t>
            </a:r>
            <a:br>
              <a:rPr lang="en-US" sz="1400" b="1" dirty="0" smtClean="0">
                <a:solidFill>
                  <a:srgbClr val="000000"/>
                </a:solidFill>
                <a:latin typeface="Helvetica" pitchFamily="34" charset="0"/>
                <a:cs typeface="Helvetica" pitchFamily="34" charset="0"/>
              </a:rPr>
            </a:br>
            <a:r>
              <a:rPr lang="en-US" sz="1400" b="1" dirty="0" smtClean="0">
                <a:solidFill>
                  <a:srgbClr val="000000"/>
                </a:solidFill>
                <a:latin typeface="Helvetica" pitchFamily="34" charset="0"/>
                <a:cs typeface="Helvetica" pitchFamily="34" charset="0"/>
              </a:rPr>
              <a:t>Public Transportation...</a:t>
            </a:r>
            <a:endParaRPr lang="en-US" sz="1400" b="1" dirty="0">
              <a:solidFill>
                <a:srgbClr val="000000"/>
              </a:solidFill>
              <a:latin typeface="Helvetica" pitchFamily="34" charset="0"/>
              <a:cs typeface="Helvetica" pitchFamily="34" charset="0"/>
            </a:endParaRPr>
          </a:p>
        </p:txBody>
      </p:sp>
      <p:sp>
        <p:nvSpPr>
          <p:cNvPr id="16" name="TextBox 15"/>
          <p:cNvSpPr txBox="1"/>
          <p:nvPr/>
        </p:nvSpPr>
        <p:spPr>
          <a:xfrm>
            <a:off x="6146555" y="2093893"/>
            <a:ext cx="1880092" cy="461665"/>
          </a:xfrm>
          <a:prstGeom prst="rect">
            <a:avLst/>
          </a:prstGeom>
          <a:noFill/>
        </p:spPr>
        <p:txBody>
          <a:bodyPr wrap="none" rtlCol="0">
            <a:spAutoFit/>
          </a:bodyPr>
          <a:lstStyle/>
          <a:p>
            <a:pPr algn="ctr"/>
            <a:r>
              <a:rPr lang="en-US" sz="1400" b="1" dirty="0" smtClean="0">
                <a:solidFill>
                  <a:srgbClr val="000000"/>
                </a:solidFill>
              </a:rPr>
              <a:t>Around the Country </a:t>
            </a:r>
            <a:endParaRPr lang="en-US" sz="1100" b="1" dirty="0" smtClean="0">
              <a:solidFill>
                <a:srgbClr val="000000"/>
              </a:solidFill>
            </a:endParaRPr>
          </a:p>
          <a:p>
            <a:pPr algn="ctr"/>
            <a:r>
              <a:rPr lang="en-US" sz="1000" dirty="0" smtClean="0">
                <a:solidFill>
                  <a:srgbClr val="000000"/>
                </a:solidFill>
              </a:rPr>
              <a:t>(asked DC Influencers only)</a:t>
            </a:r>
            <a:endParaRPr lang="en-US" sz="1000" dirty="0">
              <a:solidFill>
                <a:srgbClr val="000000"/>
              </a:solidFill>
            </a:endParaRPr>
          </a:p>
        </p:txBody>
      </p:sp>
      <p:graphicFrame>
        <p:nvGraphicFramePr>
          <p:cNvPr id="19" name="Chart 18"/>
          <p:cNvGraphicFramePr/>
          <p:nvPr>
            <p:extLst/>
          </p:nvPr>
        </p:nvGraphicFramePr>
        <p:xfrm>
          <a:off x="6096000" y="2444662"/>
          <a:ext cx="1981200" cy="2736938"/>
        </p:xfrm>
        <a:graphic>
          <a:graphicData uri="http://schemas.openxmlformats.org/drawingml/2006/chart">
            <c:chart xmlns:c="http://schemas.openxmlformats.org/drawingml/2006/chart" xmlns:r="http://schemas.openxmlformats.org/officeDocument/2006/relationships" r:id="rId7"/>
          </a:graphicData>
        </a:graphic>
      </p:graphicFrame>
      <p:pic>
        <p:nvPicPr>
          <p:cNvPr id="20" name="Picture 19"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777" y="5129562"/>
            <a:ext cx="258607" cy="356839"/>
          </a:xfrm>
          <a:prstGeom prst="rect">
            <a:avLst/>
          </a:prstGeom>
        </p:spPr>
      </p:pic>
      <p:pic>
        <p:nvPicPr>
          <p:cNvPr id="21" name="Picture 20" descr="Picture2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05201" y="1828801"/>
            <a:ext cx="1475108" cy="274297"/>
          </a:xfrm>
          <a:prstGeom prst="rect">
            <a:avLst/>
          </a:prstGeom>
        </p:spPr>
      </p:pic>
      <p:sp>
        <p:nvSpPr>
          <p:cNvPr id="17"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29</a:t>
            </a:fld>
            <a:endParaRPr lang="en-US" dirty="0">
              <a:solidFill>
                <a:srgbClr val="898989"/>
              </a:solidFill>
            </a:endParaRPr>
          </a:p>
        </p:txBody>
      </p:sp>
    </p:spTree>
    <p:extLst>
      <p:ext uri="{BB962C8B-B14F-4D97-AF65-F5344CB8AC3E}">
        <p14:creationId xmlns:p14="http://schemas.microsoft.com/office/powerpoint/2010/main" val="508819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Speakers</a:t>
            </a:r>
            <a:endParaRPr lang="en-US" dirty="0"/>
          </a:p>
        </p:txBody>
      </p:sp>
      <p:sp>
        <p:nvSpPr>
          <p:cNvPr id="3" name="Content Placeholder 2"/>
          <p:cNvSpPr>
            <a:spLocks noGrp="1"/>
          </p:cNvSpPr>
          <p:nvPr>
            <p:ph idx="1"/>
          </p:nvPr>
        </p:nvSpPr>
        <p:spPr>
          <a:xfrm>
            <a:off x="458788" y="1295400"/>
            <a:ext cx="8229600" cy="4525963"/>
          </a:xfrm>
        </p:spPr>
        <p:txBody>
          <a:bodyPr/>
          <a:lstStyle/>
          <a:p>
            <a:r>
              <a:rPr lang="en-US" sz="3000" b="1" dirty="0" smtClean="0"/>
              <a:t>Darnell </a:t>
            </a:r>
            <a:r>
              <a:rPr lang="en-US" sz="3000" b="1" dirty="0" err="1" smtClean="0"/>
              <a:t>Grisby</a:t>
            </a:r>
            <a:r>
              <a:rPr lang="en-US" sz="3000" b="1" dirty="0" smtClean="0"/>
              <a:t>,</a:t>
            </a:r>
            <a:r>
              <a:rPr lang="en-US" sz="3000" dirty="0" smtClean="0"/>
              <a:t> Director, Policy Development and Research, American Public Transportation Association</a:t>
            </a:r>
          </a:p>
          <a:p>
            <a:r>
              <a:rPr lang="en-US" sz="3000" b="1" dirty="0" smtClean="0"/>
              <a:t>Jennifer </a:t>
            </a:r>
            <a:r>
              <a:rPr lang="en-US" sz="3000" b="1" dirty="0" err="1" smtClean="0"/>
              <a:t>Kalczuk</a:t>
            </a:r>
            <a:r>
              <a:rPr lang="en-US" sz="3000" b="1" dirty="0" smtClean="0"/>
              <a:t>,</a:t>
            </a:r>
            <a:r>
              <a:rPr lang="en-US" sz="3000" dirty="0" smtClean="0"/>
              <a:t> </a:t>
            </a:r>
            <a:r>
              <a:rPr lang="en-US" sz="3000" dirty="0" smtClean="0"/>
              <a:t>External Relations Manager, The Rapid and Chair, Marketing and Communications Committee, American Public Transportation Association</a:t>
            </a:r>
          </a:p>
          <a:p>
            <a:r>
              <a:rPr lang="en-US" sz="3000" b="1" dirty="0" err="1" smtClean="0"/>
              <a:t>Mantill</a:t>
            </a:r>
            <a:r>
              <a:rPr lang="en-US" sz="3000" b="1" dirty="0" smtClean="0"/>
              <a:t> </a:t>
            </a:r>
            <a:r>
              <a:rPr lang="en-US" sz="3000" b="1" dirty="0" smtClean="0"/>
              <a:t>Williams</a:t>
            </a:r>
            <a:r>
              <a:rPr lang="en-US" sz="3000" dirty="0" smtClean="0"/>
              <a:t>, Director, Advocacy Communications, </a:t>
            </a:r>
            <a:r>
              <a:rPr lang="en-US" sz="3000" dirty="0" smtClean="0"/>
              <a:t>American Public </a:t>
            </a:r>
            <a:r>
              <a:rPr lang="en-US" sz="3000" dirty="0"/>
              <a:t>Transportation Association</a:t>
            </a:r>
          </a:p>
          <a:p>
            <a:pPr marL="0" indent="0">
              <a:buNone/>
            </a:pPr>
            <a:endParaRPr lang="en-US" dirty="0" smtClean="0"/>
          </a:p>
        </p:txBody>
      </p:sp>
      <p:pic>
        <p:nvPicPr>
          <p:cNvPr id="1025" name="Picture 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5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5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6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6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89" name="Picture 6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6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 name="Picture 7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97" name="Picture 7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7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01" name="Picture 7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7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8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8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8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8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8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9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9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9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9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3" name="Picture 9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5" name="Picture 10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7" name="Picture 103"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9" name="Picture 105"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107"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109"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190500" cy="9525"/>
          </a:xfrm>
          <a:prstGeom prst="rect">
            <a:avLst/>
          </a:prstGeom>
          <a:noFill/>
          <a:extLst>
            <a:ext uri="{909E8E84-426E-40DD-AFC4-6F175D3DCCD1}">
              <a14:hiddenFill xmlns:a14="http://schemas.microsoft.com/office/drawing/2010/main">
                <a:solidFill>
                  <a:srgbClr val="FFFFFF"/>
                </a:solidFill>
              </a14:hiddenFill>
            </a:ext>
          </a:extLst>
        </p:spPr>
      </p:pic>
      <p:pic>
        <p:nvPicPr>
          <p:cNvPr id="1135" name="Picture 111" descr="https://www2.gotomeeting.com/default/images/1x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1449388"/>
            <a:ext cx="476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18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andOnHold_SCRE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969"/>
            <a:ext cx="9151056" cy="6904832"/>
          </a:xfrm>
          <a:prstGeom prst="rect">
            <a:avLst/>
          </a:prstGeom>
        </p:spPr>
      </p:pic>
      <p:sp>
        <p:nvSpPr>
          <p:cNvPr id="2" name="Title 1"/>
          <p:cNvSpPr>
            <a:spLocks noGrp="1"/>
          </p:cNvSpPr>
          <p:nvPr>
            <p:ph type="title"/>
          </p:nvPr>
        </p:nvSpPr>
        <p:spPr/>
        <p:txBody>
          <a:bodyPr>
            <a:noAutofit/>
          </a:bodyPr>
          <a:lstStyle/>
          <a:p>
            <a:r>
              <a:rPr lang="en-US" sz="3200" dirty="0">
                <a:solidFill>
                  <a:schemeClr val="tx2"/>
                </a:solidFill>
              </a:rPr>
              <a:t>A Majority Believe that </a:t>
            </a:r>
            <a:r>
              <a:rPr lang="en-US" sz="3200" dirty="0" smtClean="0">
                <a:solidFill>
                  <a:schemeClr val="tx2"/>
                </a:solidFill>
              </a:rPr>
              <a:t>the Level </a:t>
            </a:r>
            <a:r>
              <a:rPr lang="en-US" sz="3200" dirty="0">
                <a:solidFill>
                  <a:schemeClr val="tx2"/>
                </a:solidFill>
              </a:rPr>
              <a:t>of Spending Should be Increased</a:t>
            </a:r>
          </a:p>
        </p:txBody>
      </p:sp>
      <p:graphicFrame>
        <p:nvGraphicFramePr>
          <p:cNvPr id="22" name="Chart 21"/>
          <p:cNvGraphicFramePr/>
          <p:nvPr>
            <p:extLst/>
          </p:nvPr>
        </p:nvGraphicFramePr>
        <p:xfrm>
          <a:off x="1143000" y="1828800"/>
          <a:ext cx="6400800" cy="350520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Picture 22"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2210" y="5090532"/>
            <a:ext cx="258607" cy="356839"/>
          </a:xfrm>
          <a:prstGeom prst="rect">
            <a:avLst/>
          </a:prstGeom>
        </p:spPr>
      </p:pic>
      <p:pic>
        <p:nvPicPr>
          <p:cNvPr id="24" name="Picture 23"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6802" y="5134460"/>
            <a:ext cx="368119" cy="298720"/>
          </a:xfrm>
          <a:prstGeom prst="rect">
            <a:avLst/>
          </a:prstGeom>
        </p:spPr>
      </p:pic>
      <p:sp>
        <p:nvSpPr>
          <p:cNvPr id="26" name="Rectangle 25"/>
          <p:cNvSpPr/>
          <p:nvPr/>
        </p:nvSpPr>
        <p:spPr>
          <a:xfrm>
            <a:off x="533400" y="2133600"/>
            <a:ext cx="3810000" cy="738664"/>
          </a:xfrm>
          <a:prstGeom prst="rect">
            <a:avLst/>
          </a:prstGeom>
        </p:spPr>
        <p:txBody>
          <a:bodyPr wrap="square">
            <a:spAutoFit/>
          </a:bodyPr>
          <a:lstStyle/>
          <a:p>
            <a:r>
              <a:rPr lang="en-US" sz="1400" b="1" dirty="0" smtClean="0">
                <a:solidFill>
                  <a:srgbClr val="000000"/>
                </a:solidFill>
                <a:latin typeface="Helvetica" pitchFamily="34" charset="0"/>
                <a:cs typeface="Helvetica" pitchFamily="34" charset="0"/>
              </a:rPr>
              <a:t>Level of Spending that Should Be Allocated for Improvement of Public Transportation Service and Access...</a:t>
            </a:r>
            <a:endParaRPr lang="en-US" sz="1400" b="1" dirty="0">
              <a:solidFill>
                <a:srgbClr val="000000"/>
              </a:solidFill>
              <a:latin typeface="Helvetica" pitchFamily="34" charset="0"/>
              <a:cs typeface="Helvetica" pitchFamily="34" charset="0"/>
            </a:endParaRPr>
          </a:p>
        </p:txBody>
      </p:sp>
      <p:sp>
        <p:nvSpPr>
          <p:cNvPr id="28" name="TextBox 27"/>
          <p:cNvSpPr txBox="1"/>
          <p:nvPr/>
        </p:nvSpPr>
        <p:spPr>
          <a:xfrm>
            <a:off x="814389" y="5905799"/>
            <a:ext cx="8024812" cy="461665"/>
          </a:xfrm>
          <a:prstGeom prst="rect">
            <a:avLst/>
          </a:prstGeom>
          <a:noFill/>
        </p:spPr>
        <p:txBody>
          <a:bodyPr wrap="square" rtlCol="0" anchor="b">
            <a:spAutoFit/>
          </a:bodyPr>
          <a:lstStyle/>
          <a:p>
            <a:r>
              <a:rPr lang="en-US" sz="800" dirty="0">
                <a:solidFill>
                  <a:srgbClr val="000000"/>
                </a:solidFill>
              </a:rPr>
              <a:t>Base: General Population (n=420), DC Influencer Audience </a:t>
            </a:r>
            <a:r>
              <a:rPr lang="en-US" sz="800" dirty="0" smtClean="0">
                <a:solidFill>
                  <a:srgbClr val="000000"/>
                </a:solidFill>
              </a:rPr>
              <a:t>(N=143)</a:t>
            </a:r>
            <a:endParaRPr lang="en-US" sz="800" dirty="0">
              <a:solidFill>
                <a:srgbClr val="000000"/>
              </a:solidFill>
            </a:endParaRPr>
          </a:p>
          <a:p>
            <a:r>
              <a:rPr lang="en-US" sz="800" dirty="0" smtClean="0">
                <a:solidFill>
                  <a:srgbClr val="000000"/>
                </a:solidFill>
              </a:rPr>
              <a:t>Q230. Thinking about your own local public transportation, what level of spending do you believe should be allocated for </a:t>
            </a:r>
            <a:br>
              <a:rPr lang="en-US" sz="800" dirty="0" smtClean="0">
                <a:solidFill>
                  <a:srgbClr val="000000"/>
                </a:solidFill>
              </a:rPr>
            </a:br>
            <a:r>
              <a:rPr lang="en-US" sz="800" dirty="0" smtClean="0">
                <a:solidFill>
                  <a:srgbClr val="000000"/>
                </a:solidFill>
              </a:rPr>
              <a:t>the improvement of public transportation services and access for the local system where you live?</a:t>
            </a:r>
            <a:endParaRPr lang="en-US" sz="800" dirty="0">
              <a:solidFill>
                <a:srgbClr val="000000"/>
              </a:solidFill>
            </a:endParaRPr>
          </a:p>
        </p:txBody>
      </p:sp>
      <p:sp>
        <p:nvSpPr>
          <p:cNvPr id="30" name="Right Brace 29"/>
          <p:cNvSpPr/>
          <p:nvPr/>
        </p:nvSpPr>
        <p:spPr bwMode="auto">
          <a:xfrm>
            <a:off x="5410201" y="2286000"/>
            <a:ext cx="85724" cy="14478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1" name="Right Brace 30"/>
          <p:cNvSpPr/>
          <p:nvPr/>
        </p:nvSpPr>
        <p:spPr bwMode="auto">
          <a:xfrm>
            <a:off x="6781801" y="2286000"/>
            <a:ext cx="114300" cy="19050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14" name="TextBox 13"/>
          <p:cNvSpPr txBox="1"/>
          <p:nvPr/>
        </p:nvSpPr>
        <p:spPr>
          <a:xfrm>
            <a:off x="5457825" y="2834677"/>
            <a:ext cx="609600" cy="307777"/>
          </a:xfrm>
          <a:prstGeom prst="rect">
            <a:avLst/>
          </a:prstGeom>
          <a:noFill/>
          <a:ln w="38100" cmpd="sng">
            <a:noFill/>
          </a:ln>
        </p:spPr>
        <p:txBody>
          <a:bodyPr wrap="square" rtlCol="0">
            <a:spAutoFit/>
          </a:bodyPr>
          <a:lstStyle/>
          <a:p>
            <a:pPr algn="ctr"/>
            <a:r>
              <a:rPr lang="en-US" sz="1400" b="1" dirty="0" smtClean="0">
                <a:solidFill>
                  <a:srgbClr val="CA8821"/>
                </a:solidFill>
              </a:rPr>
              <a:t>60%</a:t>
            </a:r>
            <a:endParaRPr lang="en-US" sz="1400" b="1" dirty="0">
              <a:solidFill>
                <a:srgbClr val="CA8821"/>
              </a:solidFill>
            </a:endParaRPr>
          </a:p>
        </p:txBody>
      </p:sp>
      <p:sp>
        <p:nvSpPr>
          <p:cNvPr id="32" name="TextBox 31"/>
          <p:cNvSpPr txBox="1"/>
          <p:nvPr/>
        </p:nvSpPr>
        <p:spPr>
          <a:xfrm>
            <a:off x="6858000" y="3063277"/>
            <a:ext cx="609600" cy="307777"/>
          </a:xfrm>
          <a:prstGeom prst="rect">
            <a:avLst/>
          </a:prstGeom>
          <a:noFill/>
          <a:ln w="38100" cmpd="sng">
            <a:noFill/>
          </a:ln>
        </p:spPr>
        <p:txBody>
          <a:bodyPr wrap="square" rtlCol="0">
            <a:spAutoFit/>
          </a:bodyPr>
          <a:lstStyle/>
          <a:p>
            <a:pPr algn="ctr"/>
            <a:r>
              <a:rPr lang="en-US" sz="1400" b="1" dirty="0" smtClean="0">
                <a:solidFill>
                  <a:srgbClr val="CA8821"/>
                </a:solidFill>
              </a:rPr>
              <a:t>77%</a:t>
            </a:r>
            <a:endParaRPr lang="en-US" sz="1400" b="1" dirty="0">
              <a:solidFill>
                <a:srgbClr val="CA8821"/>
              </a:solidFill>
            </a:endParaRPr>
          </a:p>
        </p:txBody>
      </p:sp>
      <p:sp>
        <p:nvSpPr>
          <p:cNvPr id="33" name="TextBox 32"/>
          <p:cNvSpPr txBox="1"/>
          <p:nvPr/>
        </p:nvSpPr>
        <p:spPr>
          <a:xfrm>
            <a:off x="5389820" y="4572001"/>
            <a:ext cx="609600" cy="307777"/>
          </a:xfrm>
          <a:prstGeom prst="rect">
            <a:avLst/>
          </a:prstGeom>
          <a:noFill/>
          <a:ln w="38100" cmpd="sng">
            <a:noFill/>
          </a:ln>
        </p:spPr>
        <p:txBody>
          <a:bodyPr wrap="square" rtlCol="0">
            <a:spAutoFit/>
          </a:bodyPr>
          <a:lstStyle/>
          <a:p>
            <a:pPr algn="ctr"/>
            <a:r>
              <a:rPr lang="en-US" sz="1400" b="1" dirty="0">
                <a:solidFill>
                  <a:srgbClr val="9D2320"/>
                </a:solidFill>
              </a:rPr>
              <a:t>8</a:t>
            </a:r>
            <a:r>
              <a:rPr lang="en-US" sz="1400" b="1" dirty="0" smtClean="0">
                <a:solidFill>
                  <a:srgbClr val="9D2320"/>
                </a:solidFill>
              </a:rPr>
              <a:t>%</a:t>
            </a:r>
            <a:endParaRPr lang="en-US" sz="1400" b="1" dirty="0">
              <a:solidFill>
                <a:srgbClr val="9D2320"/>
              </a:solidFill>
            </a:endParaRPr>
          </a:p>
        </p:txBody>
      </p:sp>
      <p:sp>
        <p:nvSpPr>
          <p:cNvPr id="34" name="Right Brace 33"/>
          <p:cNvSpPr/>
          <p:nvPr/>
        </p:nvSpPr>
        <p:spPr bwMode="auto">
          <a:xfrm>
            <a:off x="5400676" y="4648200"/>
            <a:ext cx="85725" cy="1524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5" name="Right Brace 34"/>
          <p:cNvSpPr/>
          <p:nvPr/>
        </p:nvSpPr>
        <p:spPr bwMode="auto">
          <a:xfrm>
            <a:off x="6781801" y="4724400"/>
            <a:ext cx="114300" cy="9144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6" name="TextBox 35"/>
          <p:cNvSpPr txBox="1"/>
          <p:nvPr/>
        </p:nvSpPr>
        <p:spPr>
          <a:xfrm>
            <a:off x="6761420" y="4599802"/>
            <a:ext cx="609600" cy="307777"/>
          </a:xfrm>
          <a:prstGeom prst="rect">
            <a:avLst/>
          </a:prstGeom>
          <a:noFill/>
          <a:ln w="38100" cmpd="sng">
            <a:noFill/>
          </a:ln>
        </p:spPr>
        <p:txBody>
          <a:bodyPr wrap="square" rtlCol="0">
            <a:spAutoFit/>
          </a:bodyPr>
          <a:lstStyle/>
          <a:p>
            <a:pPr algn="ctr"/>
            <a:r>
              <a:rPr lang="en-US" sz="1400" b="1" dirty="0">
                <a:solidFill>
                  <a:srgbClr val="9D2320"/>
                </a:solidFill>
              </a:rPr>
              <a:t>5</a:t>
            </a:r>
            <a:r>
              <a:rPr lang="en-US" sz="1400" b="1" dirty="0" smtClean="0">
                <a:solidFill>
                  <a:srgbClr val="9D2320"/>
                </a:solidFill>
              </a:rPr>
              <a:t>%</a:t>
            </a:r>
            <a:endParaRPr lang="en-US" sz="1400" b="1" dirty="0">
              <a:solidFill>
                <a:srgbClr val="9D2320"/>
              </a:solidFill>
            </a:endParaRPr>
          </a:p>
        </p:txBody>
      </p:sp>
      <p:sp>
        <p:nvSpPr>
          <p:cNvPr id="18" name="Slide Number Placeholder 3"/>
          <p:cNvSpPr txBox="1">
            <a:spLocks/>
          </p:cNvSpPr>
          <p:nvPr/>
        </p:nvSpPr>
        <p:spPr>
          <a:xfrm>
            <a:off x="8050307" y="642807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30</a:t>
            </a:fld>
            <a:endParaRPr lang="en-US" dirty="0">
              <a:solidFill>
                <a:srgbClr val="898989"/>
              </a:solidFill>
            </a:endParaRPr>
          </a:p>
        </p:txBody>
      </p:sp>
    </p:spTree>
    <p:extLst>
      <p:ext uri="{BB962C8B-B14F-4D97-AF65-F5344CB8AC3E}">
        <p14:creationId xmlns:p14="http://schemas.microsoft.com/office/powerpoint/2010/main" val="3765404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WithPhone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3200" dirty="0" smtClean="0"/>
              <a:t>We Must Cut </a:t>
            </a:r>
            <a:r>
              <a:rPr lang="en-US" sz="3200" dirty="0"/>
              <a:t>T</a:t>
            </a:r>
            <a:r>
              <a:rPr lang="en-US" sz="3200" dirty="0" smtClean="0"/>
              <a:t>hrough the Noise</a:t>
            </a:r>
            <a:endParaRPr lang="en-US" sz="3200" dirty="0"/>
          </a:p>
        </p:txBody>
      </p:sp>
      <p:sp>
        <p:nvSpPr>
          <p:cNvPr id="3" name="Content Placeholder 2"/>
          <p:cNvSpPr>
            <a:spLocks noGrp="1"/>
          </p:cNvSpPr>
          <p:nvPr>
            <p:ph idx="1"/>
          </p:nvPr>
        </p:nvSpPr>
        <p:spPr/>
        <p:txBody>
          <a:bodyPr>
            <a:normAutofit/>
          </a:bodyPr>
          <a:lstStyle/>
          <a:p>
            <a:r>
              <a:rPr lang="en-US" dirty="0" smtClean="0">
                <a:latin typeface="Helvetica Neue Light"/>
                <a:cs typeface="Helvetica Neue Light"/>
              </a:rPr>
              <a:t>Talk about public transportation in a compelling and relevant way that appeals to varying interests</a:t>
            </a:r>
          </a:p>
          <a:p>
            <a:r>
              <a:rPr lang="en-US" dirty="0" smtClean="0">
                <a:latin typeface="Helvetica Neue Light"/>
                <a:cs typeface="Helvetica Neue Light"/>
              </a:rPr>
              <a:t>Emphasize direct communication with policymakers, while also building strong advocate base</a:t>
            </a:r>
            <a:endParaRPr lang="en-US" dirty="0">
              <a:latin typeface="Helvetica Neue Light"/>
              <a:cs typeface="Helvetica Neue Light"/>
            </a:endParaRPr>
          </a:p>
          <a:p>
            <a:r>
              <a:rPr lang="en-US" dirty="0" smtClean="0">
                <a:latin typeface="Helvetica Neue Light"/>
                <a:cs typeface="Helvetica Neue Light"/>
              </a:rPr>
              <a:t>Take advantage of key moments in time to amplify messaging</a:t>
            </a:r>
          </a:p>
          <a:p>
            <a:r>
              <a:rPr lang="en-US" dirty="0" smtClean="0">
                <a:latin typeface="Helvetica Neue Light"/>
                <a:cs typeface="Helvetica Neue Light"/>
              </a:rPr>
              <a:t>Build a surround-sound effect through an integrated effort from APTA, local </a:t>
            </a:r>
            <a:r>
              <a:rPr lang="en-US" dirty="0">
                <a:latin typeface="Helvetica Neue Light"/>
                <a:cs typeface="Helvetica Neue Light"/>
              </a:rPr>
              <a:t>member </a:t>
            </a:r>
            <a:r>
              <a:rPr lang="en-US" dirty="0" smtClean="0">
                <a:latin typeface="Helvetica Neue Light"/>
                <a:cs typeface="Helvetica Neue Light"/>
              </a:rPr>
              <a:t>systems and business members</a:t>
            </a:r>
            <a:endParaRPr lang="en-US" dirty="0">
              <a:latin typeface="Helvetica Neue Light"/>
              <a:cs typeface="Helvetica Neue Light"/>
            </a:endParaRPr>
          </a:p>
        </p:txBody>
      </p:sp>
      <p:sp>
        <p:nvSpPr>
          <p:cNvPr id="6"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31</a:t>
            </a:fld>
            <a:endParaRPr lang="en-US" dirty="0">
              <a:solidFill>
                <a:srgbClr val="898989"/>
              </a:solidFill>
            </a:endParaRPr>
          </a:p>
        </p:txBody>
      </p:sp>
      <p:sp>
        <p:nvSpPr>
          <p:cNvPr id="7" name="TextBox 6"/>
          <p:cNvSpPr txBox="1"/>
          <p:nvPr/>
        </p:nvSpPr>
        <p:spPr>
          <a:xfrm>
            <a:off x="5334000" y="6553200"/>
            <a:ext cx="4143476" cy="276999"/>
          </a:xfrm>
          <a:prstGeom prst="rect">
            <a:avLst/>
          </a:prstGeom>
          <a:noFill/>
        </p:spPr>
        <p:txBody>
          <a:bodyPr wrap="square" rtlCol="0">
            <a:spAutoFit/>
          </a:bodyPr>
          <a:lstStyle/>
          <a:p>
            <a:r>
              <a:rPr lang="en-US" sz="1200" i="1" dirty="0" smtClean="0">
                <a:solidFill>
                  <a:schemeClr val="tx1">
                    <a:lumMod val="75000"/>
                    <a:lumOff val="25000"/>
                  </a:schemeClr>
                </a:solidFill>
              </a:rPr>
              <a:t>. </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3045512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nWithPhone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Message Alignment</a:t>
            </a:r>
            <a:endParaRPr lang="en-US" dirty="0"/>
          </a:p>
        </p:txBody>
      </p:sp>
      <p:sp>
        <p:nvSpPr>
          <p:cNvPr id="4" name="Slide Number Placeholder 3"/>
          <p:cNvSpPr>
            <a:spLocks noGrp="1"/>
          </p:cNvSpPr>
          <p:nvPr>
            <p:ph type="sldNum" sz="quarter" idx="12"/>
          </p:nvPr>
        </p:nvSpPr>
        <p:spPr/>
        <p:txBody>
          <a:bodyPr/>
          <a:lstStyle/>
          <a:p>
            <a:pPr>
              <a:defRPr/>
            </a:pPr>
            <a:fld id="{51B9F101-B791-446C-8FD7-951111335F5F}" type="slidenum">
              <a:rPr lang="en-US" smtClean="0">
                <a:solidFill>
                  <a:srgbClr val="404040"/>
                </a:solidFill>
              </a:rPr>
              <a:pPr>
                <a:defRPr/>
              </a:pPr>
              <a:t>32</a:t>
            </a:fld>
            <a:endParaRPr lang="en-US" dirty="0">
              <a:solidFill>
                <a:srgbClr val="404040"/>
              </a:solidFill>
            </a:endParaRPr>
          </a:p>
        </p:txBody>
      </p:sp>
      <p:graphicFrame>
        <p:nvGraphicFramePr>
          <p:cNvPr id="5" name="Content Placeholder 5"/>
          <p:cNvGraphicFramePr>
            <a:graphicFrameLocks noGrp="1"/>
          </p:cNvGraphicFramePr>
          <p:nvPr>
            <p:ph idx="1"/>
            <p:extLst/>
          </p:nvPr>
        </p:nvGraphicFramePr>
        <p:xfrm>
          <a:off x="228600" y="2286000"/>
          <a:ext cx="8915400" cy="3581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hevron 5"/>
          <p:cNvSpPr/>
          <p:nvPr/>
        </p:nvSpPr>
        <p:spPr>
          <a:xfrm>
            <a:off x="2133600" y="3276600"/>
            <a:ext cx="587039" cy="2144872"/>
          </a:xfrm>
          <a:prstGeom prst="chevr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News Gothic MT"/>
            </a:endParaRPr>
          </a:p>
        </p:txBody>
      </p:sp>
    </p:spTree>
    <p:extLst>
      <p:ext uri="{BB962C8B-B14F-4D97-AF65-F5344CB8AC3E}">
        <p14:creationId xmlns:p14="http://schemas.microsoft.com/office/powerpoint/2010/main" val="1073016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WithPhoneSCRE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 y="0"/>
            <a:ext cx="9144000" cy="6858000"/>
          </a:xfrm>
          <a:prstGeom prst="rect">
            <a:avLst/>
          </a:prstGeom>
        </p:spPr>
      </p:pic>
      <p:sp>
        <p:nvSpPr>
          <p:cNvPr id="2" name="Title 1"/>
          <p:cNvSpPr>
            <a:spLocks noGrp="1"/>
          </p:cNvSpPr>
          <p:nvPr>
            <p:ph type="title"/>
          </p:nvPr>
        </p:nvSpPr>
        <p:spPr>
          <a:xfrm>
            <a:off x="550862" y="0"/>
            <a:ext cx="8042276" cy="762000"/>
          </a:xfrm>
        </p:spPr>
        <p:txBody>
          <a:bodyPr>
            <a:normAutofit fontScale="90000"/>
          </a:bodyPr>
          <a:lstStyle/>
          <a:p>
            <a:pPr algn="ctr"/>
            <a:r>
              <a:rPr lang="en-US" dirty="0" smtClean="0"/>
              <a:t/>
            </a:r>
            <a:br>
              <a:rPr lang="en-US" dirty="0" smtClean="0"/>
            </a:br>
            <a:r>
              <a:rPr lang="en-US" dirty="0"/>
              <a:t/>
            </a:r>
            <a:br>
              <a:rPr lang="en-US" dirty="0"/>
            </a:br>
            <a:r>
              <a:rPr lang="en-US" dirty="0" smtClean="0"/>
              <a:t>Integrated </a:t>
            </a:r>
            <a:r>
              <a:rPr lang="en-US" dirty="0"/>
              <a:t>Communications Plan</a:t>
            </a:r>
          </a:p>
        </p:txBody>
      </p:sp>
      <p:sp>
        <p:nvSpPr>
          <p:cNvPr id="4" name="Slide Number Placeholder 3"/>
          <p:cNvSpPr>
            <a:spLocks noGrp="1"/>
          </p:cNvSpPr>
          <p:nvPr>
            <p:ph type="sldNum" sz="quarter" idx="12"/>
          </p:nvPr>
        </p:nvSpPr>
        <p:spPr>
          <a:prstGeom prst="rect">
            <a:avLst/>
          </a:prstGeom>
        </p:spPr>
        <p:txBody>
          <a:bodyPr/>
          <a:lstStyle/>
          <a:p>
            <a:fld id="{6F532B92-83A7-3F43-9915-2E48D6759EAB}" type="slidenum">
              <a:rPr lang="en-US" smtClean="0">
                <a:solidFill>
                  <a:srgbClr val="404040"/>
                </a:solidFill>
              </a:rPr>
              <a:pPr/>
              <a:t>33</a:t>
            </a:fld>
            <a:endParaRPr lang="en-US" dirty="0">
              <a:solidFill>
                <a:srgbClr val="404040"/>
              </a:solidFill>
            </a:endParaRPr>
          </a:p>
        </p:txBody>
      </p:sp>
      <p:graphicFrame>
        <p:nvGraphicFramePr>
          <p:cNvPr id="5" name="Diagram 4"/>
          <p:cNvGraphicFramePr/>
          <p:nvPr>
            <p:extLst>
              <p:ext uri="{D42A27DB-BD31-4B8C-83A1-F6EECF244321}">
                <p14:modId xmlns:p14="http://schemas.microsoft.com/office/powerpoint/2010/main" val="2162437514"/>
              </p:ext>
            </p:extLst>
          </p:nvPr>
        </p:nvGraphicFramePr>
        <p:xfrm>
          <a:off x="762000" y="2057401"/>
          <a:ext cx="7610856" cy="3905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2667000" y="3200401"/>
            <a:ext cx="3810000" cy="3357267"/>
          </a:xfrm>
          <a:prstGeom prst="rect">
            <a:avLst/>
          </a:prstGeom>
          <a:noFill/>
        </p:spPr>
        <p:txBody>
          <a:bodyPr wrap="none" lIns="91440" tIns="45720" rIns="91440" bIns="45720">
            <a:prstTxWarp prst="textArchUpPour">
              <a:avLst>
                <a:gd name="adj1" fmla="val 10211320"/>
                <a:gd name="adj2" fmla="val 69601"/>
              </a:avLst>
            </a:prstTxWarp>
            <a:spAutoFit/>
          </a:bodyPr>
          <a:lstStyle/>
          <a:p>
            <a:pPr algn="ctr"/>
            <a:r>
              <a:rPr lang="en-US" sz="1100" dirty="0" smtClean="0">
                <a:ln w="12700">
                  <a:solidFill>
                    <a:srgbClr val="000000"/>
                  </a:solidFill>
                  <a:prstDash val="solid"/>
                </a:ln>
                <a:effectLst>
                  <a:outerShdw blurRad="41275" dist="20320" dir="1800000" algn="tl" rotWithShape="0">
                    <a:srgbClr val="000000">
                      <a:alpha val="40000"/>
                    </a:srgbClr>
                  </a:outerShdw>
                </a:effectLst>
                <a:latin typeface="Franklin Gothic Book"/>
                <a:cs typeface="Franklin Gothic Book"/>
              </a:rPr>
              <a:t>Consistent Message</a:t>
            </a:r>
            <a:endParaRPr lang="en-US" sz="1100" dirty="0">
              <a:ln w="12700">
                <a:solidFill>
                  <a:srgbClr val="000000"/>
                </a:solidFill>
                <a:prstDash val="solid"/>
              </a:ln>
              <a:effectLst>
                <a:outerShdw blurRad="41275" dist="20320" dir="1800000" algn="tl" rotWithShape="0">
                  <a:srgbClr val="000000">
                    <a:alpha val="40000"/>
                  </a:srgbClr>
                </a:outerShdw>
              </a:effectLst>
              <a:latin typeface="Franklin Gothic Book"/>
              <a:cs typeface="Franklin Gothic Book"/>
            </a:endParaRPr>
          </a:p>
        </p:txBody>
      </p:sp>
    </p:spTree>
    <p:extLst>
      <p:ext uri="{BB962C8B-B14F-4D97-AF65-F5344CB8AC3E}">
        <p14:creationId xmlns:p14="http://schemas.microsoft.com/office/powerpoint/2010/main" val="2457172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HandOnHold_SCREEN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969"/>
            <a:ext cx="9151056" cy="6904832"/>
          </a:xfrm>
          <a:prstGeom prst="rect">
            <a:avLst/>
          </a:prstGeom>
        </p:spPr>
      </p:pic>
      <p:sp>
        <p:nvSpPr>
          <p:cNvPr id="27" name="Title 26"/>
          <p:cNvSpPr>
            <a:spLocks noGrp="1"/>
          </p:cNvSpPr>
          <p:nvPr>
            <p:ph type="title"/>
          </p:nvPr>
        </p:nvSpPr>
        <p:spPr/>
        <p:txBody>
          <a:bodyPr>
            <a:noAutofit/>
          </a:bodyPr>
          <a:lstStyle/>
          <a:p>
            <a:r>
              <a:rPr lang="en-US" sz="3200" dirty="0">
                <a:solidFill>
                  <a:schemeClr val="tx2"/>
                </a:solidFill>
              </a:rPr>
              <a:t>Ad Exposure Dramatically Increases Favorability Towards Public </a:t>
            </a:r>
            <a:r>
              <a:rPr lang="en-US" sz="3200" dirty="0" smtClean="0">
                <a:solidFill>
                  <a:schemeClr val="tx2"/>
                </a:solidFill>
              </a:rPr>
              <a:t>Transit</a:t>
            </a:r>
            <a:endParaRPr lang="en-US" sz="3200" dirty="0">
              <a:solidFill>
                <a:schemeClr val="tx2"/>
              </a:solidFill>
            </a:endParaRPr>
          </a:p>
        </p:txBody>
      </p:sp>
      <p:sp>
        <p:nvSpPr>
          <p:cNvPr id="7" name="TextBox 6"/>
          <p:cNvSpPr txBox="1"/>
          <p:nvPr/>
        </p:nvSpPr>
        <p:spPr>
          <a:xfrm>
            <a:off x="814389" y="5905798"/>
            <a:ext cx="8024812" cy="461665"/>
          </a:xfrm>
          <a:prstGeom prst="rect">
            <a:avLst/>
          </a:prstGeom>
          <a:noFill/>
        </p:spPr>
        <p:txBody>
          <a:bodyPr wrap="square" rtlCol="0" anchor="b">
            <a:spAutoFit/>
          </a:bodyPr>
          <a:lstStyle/>
          <a:p>
            <a:r>
              <a:rPr lang="en-US" sz="800" dirty="0" smtClean="0">
                <a:solidFill>
                  <a:srgbClr val="000000"/>
                </a:solidFill>
              </a:rPr>
              <a:t>Base: General Population (n=420), DC Influencer Audience (N=143)</a:t>
            </a:r>
          </a:p>
          <a:p>
            <a:r>
              <a:rPr lang="en-US" sz="800" dirty="0" smtClean="0">
                <a:solidFill>
                  <a:srgbClr val="000000"/>
                </a:solidFill>
              </a:rPr>
              <a:t>Q505 [</a:t>
            </a:r>
            <a:r>
              <a:rPr lang="en-US" sz="800" b="1" dirty="0" smtClean="0">
                <a:solidFill>
                  <a:srgbClr val="000000"/>
                </a:solidFill>
              </a:rPr>
              <a:t>PRE Q205</a:t>
            </a:r>
            <a:r>
              <a:rPr lang="en-US" sz="800" dirty="0" smtClean="0">
                <a:solidFill>
                  <a:srgbClr val="000000"/>
                </a:solidFill>
              </a:rPr>
              <a:t>].  Now, after reviewing the print ads, how favorable are you toward </a:t>
            </a:r>
            <a:r>
              <a:rPr lang="en-US" sz="800" b="1" dirty="0" smtClean="0">
                <a:solidFill>
                  <a:srgbClr val="000000"/>
                </a:solidFill>
              </a:rPr>
              <a:t>public transportation, </a:t>
            </a:r>
            <a:r>
              <a:rPr lang="en-US" sz="800" dirty="0" smtClean="0">
                <a:solidFill>
                  <a:srgbClr val="000000"/>
                </a:solidFill>
              </a:rPr>
              <a:t>using a scale from 0 to 10, where “0” means you feel NOT AT ALL FAVORABLE toward public transportation and “10” means you feel EXTREMELY FAVORABLE toward public transportation? You can use any number from 0 to 10.</a:t>
            </a:r>
            <a:endParaRPr lang="en-US" sz="800" dirty="0">
              <a:solidFill>
                <a:srgbClr val="000000"/>
              </a:solidFill>
            </a:endParaRPr>
          </a:p>
        </p:txBody>
      </p:sp>
      <p:sp>
        <p:nvSpPr>
          <p:cNvPr id="34" name="TextBox 33"/>
          <p:cNvSpPr txBox="1"/>
          <p:nvPr/>
        </p:nvSpPr>
        <p:spPr>
          <a:xfrm>
            <a:off x="533402" y="2133600"/>
            <a:ext cx="2133599" cy="523220"/>
          </a:xfrm>
          <a:prstGeom prst="rect">
            <a:avLst/>
          </a:prstGeom>
          <a:noFill/>
        </p:spPr>
        <p:txBody>
          <a:bodyPr wrap="square" rtlCol="0">
            <a:spAutoFit/>
          </a:bodyPr>
          <a:lstStyle/>
          <a:p>
            <a:r>
              <a:rPr lang="en-US" sz="1400" b="1" dirty="0" smtClean="0">
                <a:solidFill>
                  <a:srgbClr val="000000"/>
                </a:solidFill>
              </a:rPr>
              <a:t>Favorability Toward Public Transportation</a:t>
            </a:r>
            <a:endParaRPr lang="en-US" sz="1400" b="1" dirty="0">
              <a:solidFill>
                <a:srgbClr val="000000"/>
              </a:solidFill>
            </a:endParaRPr>
          </a:p>
        </p:txBody>
      </p:sp>
      <p:graphicFrame>
        <p:nvGraphicFramePr>
          <p:cNvPr id="35" name="Chart 34"/>
          <p:cNvGraphicFramePr/>
          <p:nvPr>
            <p:extLst/>
          </p:nvPr>
        </p:nvGraphicFramePr>
        <p:xfrm>
          <a:off x="533400" y="1905000"/>
          <a:ext cx="8305800" cy="3499624"/>
        </p:xfrm>
        <a:graphic>
          <a:graphicData uri="http://schemas.openxmlformats.org/drawingml/2006/chart">
            <c:chart xmlns:c="http://schemas.openxmlformats.org/drawingml/2006/chart" xmlns:r="http://schemas.openxmlformats.org/officeDocument/2006/relationships" r:id="rId4"/>
          </a:graphicData>
        </a:graphic>
      </p:graphicFrame>
      <p:pic>
        <p:nvPicPr>
          <p:cNvPr id="76802" name="Picture 2" descr="C:\Documents and Settings\rliu\My Documents\My Pictures\Automotive\transportation sign.png"/>
          <p:cNvPicPr>
            <a:picLocks noChangeAspect="1" noChangeArrowheads="1"/>
          </p:cNvPicPr>
          <p:nvPr/>
        </p:nvPicPr>
        <p:blipFill>
          <a:blip r:embed="rId5" cstate="print"/>
          <a:srcRect/>
          <a:stretch>
            <a:fillRect/>
          </a:stretch>
        </p:blipFill>
        <p:spPr bwMode="auto">
          <a:xfrm>
            <a:off x="609601" y="2667000"/>
            <a:ext cx="738187" cy="914400"/>
          </a:xfrm>
          <a:prstGeom prst="rect">
            <a:avLst/>
          </a:prstGeom>
          <a:noFill/>
        </p:spPr>
      </p:pic>
      <p:grpSp>
        <p:nvGrpSpPr>
          <p:cNvPr id="2" name="Group 16"/>
          <p:cNvGrpSpPr/>
          <p:nvPr/>
        </p:nvGrpSpPr>
        <p:grpSpPr>
          <a:xfrm>
            <a:off x="3810002" y="5387220"/>
            <a:ext cx="683754" cy="298720"/>
            <a:chOff x="3810000" y="5387220"/>
            <a:chExt cx="683754" cy="298720"/>
          </a:xfrm>
        </p:grpSpPr>
        <p:pic>
          <p:nvPicPr>
            <p:cNvPr id="41" name="Picture 40" descr="Nationa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000" y="5387220"/>
              <a:ext cx="368119" cy="298720"/>
            </a:xfrm>
            <a:prstGeom prst="rect">
              <a:avLst/>
            </a:prstGeom>
          </p:spPr>
        </p:pic>
        <p:sp>
          <p:nvSpPr>
            <p:cNvPr id="14" name="Rectangle 13"/>
            <p:cNvSpPr/>
            <p:nvPr/>
          </p:nvSpPr>
          <p:spPr>
            <a:xfrm>
              <a:off x="4105275" y="5405775"/>
              <a:ext cx="388479" cy="261610"/>
            </a:xfrm>
            <a:prstGeom prst="rect">
              <a:avLst/>
            </a:prstGeom>
          </p:spPr>
          <p:txBody>
            <a:bodyPr wrap="none">
              <a:spAutoFit/>
            </a:bodyPr>
            <a:lstStyle/>
            <a:p>
              <a:r>
                <a:rPr lang="en-US" sz="1100" b="1" dirty="0" smtClean="0">
                  <a:solidFill>
                    <a:srgbClr val="000000"/>
                  </a:solidFill>
                </a:rPr>
                <a:t>GP</a:t>
              </a:r>
              <a:endParaRPr lang="en-US" sz="1100" dirty="0">
                <a:solidFill>
                  <a:srgbClr val="000000"/>
                </a:solidFill>
              </a:endParaRPr>
            </a:p>
          </p:txBody>
        </p:sp>
      </p:grpSp>
      <p:grpSp>
        <p:nvGrpSpPr>
          <p:cNvPr id="3" name="Group 15"/>
          <p:cNvGrpSpPr/>
          <p:nvPr/>
        </p:nvGrpSpPr>
        <p:grpSpPr>
          <a:xfrm>
            <a:off x="6690274" y="5358162"/>
            <a:ext cx="611458" cy="356839"/>
            <a:chOff x="6690267" y="5358161"/>
            <a:chExt cx="611457" cy="356839"/>
          </a:xfrm>
        </p:grpSpPr>
        <p:pic>
          <p:nvPicPr>
            <p:cNvPr id="40" name="Picture 39" descr="DC.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90267" y="5358161"/>
              <a:ext cx="258607" cy="356839"/>
            </a:xfrm>
            <a:prstGeom prst="rect">
              <a:avLst/>
            </a:prstGeom>
          </p:spPr>
        </p:pic>
        <p:sp>
          <p:nvSpPr>
            <p:cNvPr id="15" name="Rectangle 14"/>
            <p:cNvSpPr/>
            <p:nvPr/>
          </p:nvSpPr>
          <p:spPr>
            <a:xfrm>
              <a:off x="6913315" y="5405775"/>
              <a:ext cx="388409" cy="261610"/>
            </a:xfrm>
            <a:prstGeom prst="rect">
              <a:avLst/>
            </a:prstGeom>
          </p:spPr>
          <p:txBody>
            <a:bodyPr wrap="none">
              <a:spAutoFit/>
            </a:bodyPr>
            <a:lstStyle/>
            <a:p>
              <a:pPr algn="ctr" fontAlgn="b"/>
              <a:r>
                <a:rPr lang="en-US" sz="1100" b="1" dirty="0" smtClean="0">
                  <a:solidFill>
                    <a:srgbClr val="000000"/>
                  </a:solidFill>
                </a:rPr>
                <a:t>DC</a:t>
              </a:r>
              <a:endParaRPr lang="en-US" sz="1100" b="1" dirty="0">
                <a:solidFill>
                  <a:srgbClr val="000000"/>
                </a:solidFill>
              </a:endParaRPr>
            </a:p>
          </p:txBody>
        </p:sp>
      </p:grpSp>
      <p:graphicFrame>
        <p:nvGraphicFramePr>
          <p:cNvPr id="19" name="Table 18"/>
          <p:cNvGraphicFramePr>
            <a:graphicFrameLocks noGrp="1"/>
          </p:cNvGraphicFramePr>
          <p:nvPr>
            <p:extLst/>
          </p:nvPr>
        </p:nvGraphicFramePr>
        <p:xfrm>
          <a:off x="3200400" y="1828800"/>
          <a:ext cx="4694665" cy="660169"/>
        </p:xfrm>
        <a:graphic>
          <a:graphicData uri="http://schemas.openxmlformats.org/drawingml/2006/table">
            <a:tbl>
              <a:tblPr/>
              <a:tblGrid>
                <a:gridCol w="938933"/>
                <a:gridCol w="938933"/>
                <a:gridCol w="938933"/>
                <a:gridCol w="938933"/>
                <a:gridCol w="938933"/>
              </a:tblGrid>
              <a:tr h="660169">
                <a:tc>
                  <a:txBody>
                    <a:bodyPr/>
                    <a:lstStyle/>
                    <a:p>
                      <a:pPr algn="ctr" fontAlgn="b"/>
                      <a:r>
                        <a:rPr lang="en-US" sz="1400" b="1" i="0" u="none" strike="noStrike" dirty="0" smtClean="0">
                          <a:solidFill>
                            <a:srgbClr val="004990"/>
                          </a:solidFill>
                          <a:latin typeface="+mn-lt"/>
                        </a:rPr>
                        <a:t>6.7</a:t>
                      </a:r>
                      <a:endParaRPr lang="en-US" sz="14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400" b="1" i="0" u="none" strike="noStrike" dirty="0" smtClean="0">
                          <a:solidFill>
                            <a:srgbClr val="004990"/>
                          </a:solidFill>
                          <a:latin typeface="+mn-lt"/>
                        </a:rPr>
                        <a:t>7.6</a:t>
                      </a:r>
                      <a:endParaRPr lang="en-US" sz="14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400" dirty="0" smtClean="0">
                          <a:sym typeface="Wingdings" pitchFamily="2" charset="2"/>
                        </a:rPr>
                        <a:t> </a:t>
                      </a:r>
                      <a:r>
                        <a:rPr lang="en-US" sz="1400" dirty="0" smtClean="0"/>
                        <a:t>Mean </a:t>
                      </a:r>
                      <a:r>
                        <a:rPr lang="en-US" sz="1400" dirty="0" smtClean="0">
                          <a:sym typeface="Wingdings" pitchFamily="2" charset="2"/>
                        </a:rPr>
                        <a:t></a:t>
                      </a:r>
                      <a:endParaRPr lang="en-US" sz="1400" b="1" i="0" u="none" strike="noStrike" dirty="0">
                        <a:solidFill>
                          <a:srgbClr val="004990"/>
                        </a:solidFill>
                        <a:latin typeface="+mn-lt"/>
                      </a:endParaRPr>
                    </a:p>
                  </a:txBody>
                  <a:tcPr marL="8659" marR="8659" marT="8659" marB="0" anchor="b">
                    <a:lnL>
                      <a:noFill/>
                    </a:lnL>
                    <a:lnR>
                      <a:noFill/>
                    </a:lnR>
                    <a:lnT>
                      <a:noFill/>
                    </a:lnT>
                    <a:lnB>
                      <a:noFill/>
                    </a:lnB>
                  </a:tcPr>
                </a:tc>
                <a:tc>
                  <a:txBody>
                    <a:bodyPr/>
                    <a:lstStyle/>
                    <a:p>
                      <a:pPr algn="ctr" fontAlgn="b"/>
                      <a:r>
                        <a:rPr lang="en-US" sz="1400" b="1" i="0" u="none" strike="noStrike" dirty="0" smtClean="0">
                          <a:solidFill>
                            <a:srgbClr val="7A003C"/>
                          </a:solidFill>
                          <a:latin typeface="+mn-lt"/>
                        </a:rPr>
                        <a:t>7.5</a:t>
                      </a:r>
                      <a:endParaRPr lang="en-US" sz="1400" b="1" i="0" u="none" strike="noStrike" dirty="0">
                        <a:solidFill>
                          <a:srgbClr val="7A003C"/>
                        </a:solidFill>
                        <a:latin typeface="+mn-lt"/>
                      </a:endParaRPr>
                    </a:p>
                  </a:txBody>
                  <a:tcPr marL="8659" marR="8659" marT="8659" marB="0" anchor="b">
                    <a:lnL>
                      <a:noFill/>
                    </a:lnL>
                    <a:lnR>
                      <a:noFill/>
                    </a:lnR>
                    <a:lnT>
                      <a:noFill/>
                    </a:lnT>
                    <a:lnB>
                      <a:noFill/>
                    </a:lnB>
                  </a:tcPr>
                </a:tc>
                <a:tc>
                  <a:txBody>
                    <a:bodyPr/>
                    <a:lstStyle/>
                    <a:p>
                      <a:pPr algn="ctr" fontAlgn="b"/>
                      <a:r>
                        <a:rPr lang="en-US" sz="1400" b="1" i="0" u="none" strike="noStrike" dirty="0" smtClean="0">
                          <a:solidFill>
                            <a:srgbClr val="7A003C"/>
                          </a:solidFill>
                          <a:latin typeface="+mn-lt"/>
                        </a:rPr>
                        <a:t>8.0</a:t>
                      </a:r>
                      <a:endParaRPr lang="en-US" sz="1400" b="1" i="0" u="none" strike="noStrike" dirty="0">
                        <a:solidFill>
                          <a:srgbClr val="7A003C"/>
                        </a:solidFill>
                        <a:latin typeface="+mn-lt"/>
                      </a:endParaRPr>
                    </a:p>
                  </a:txBody>
                  <a:tcPr marL="8659" marR="8659" marT="8659" marB="0" anchor="b">
                    <a:lnL>
                      <a:noFill/>
                    </a:lnL>
                    <a:lnR>
                      <a:noFill/>
                    </a:lnR>
                    <a:lnT>
                      <a:noFill/>
                    </a:lnT>
                    <a:lnB>
                      <a:noFill/>
                    </a:lnB>
                  </a:tcPr>
                </a:tc>
              </a:tr>
            </a:tbl>
          </a:graphicData>
        </a:graphic>
      </p:graphicFrame>
      <p:grpSp>
        <p:nvGrpSpPr>
          <p:cNvPr id="16" name="Group 15"/>
          <p:cNvGrpSpPr/>
          <p:nvPr/>
        </p:nvGrpSpPr>
        <p:grpSpPr>
          <a:xfrm>
            <a:off x="5011801" y="2819403"/>
            <a:ext cx="660148" cy="557898"/>
            <a:chOff x="3242923" y="3195150"/>
            <a:chExt cx="490877" cy="439035"/>
          </a:xfrm>
        </p:grpSpPr>
        <p:pic>
          <p:nvPicPr>
            <p:cNvPr id="17" name="Picture 16" descr="Untitled-2 copy.png"/>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42923" y="3195150"/>
              <a:ext cx="490877" cy="439035"/>
            </a:xfrm>
            <a:prstGeom prst="rect">
              <a:avLst/>
            </a:prstGeom>
          </p:spPr>
        </p:pic>
        <p:sp>
          <p:nvSpPr>
            <p:cNvPr id="20" name="TextBox 19"/>
            <p:cNvSpPr txBox="1"/>
            <p:nvPr/>
          </p:nvSpPr>
          <p:spPr>
            <a:xfrm>
              <a:off x="3276604" y="3352800"/>
              <a:ext cx="363771" cy="242204"/>
            </a:xfrm>
            <a:prstGeom prst="rect">
              <a:avLst/>
            </a:prstGeom>
            <a:noFill/>
          </p:spPr>
          <p:txBody>
            <a:bodyPr wrap="none" rtlCol="0">
              <a:spAutoFit/>
            </a:bodyPr>
            <a:lstStyle/>
            <a:p>
              <a:r>
                <a:rPr lang="en-US" sz="1400" b="1" dirty="0" smtClean="0">
                  <a:solidFill>
                    <a:srgbClr val="00B050"/>
                  </a:solidFill>
                </a:rPr>
                <a:t>+13</a:t>
              </a:r>
              <a:endParaRPr lang="en-US" sz="1400" b="1" dirty="0">
                <a:solidFill>
                  <a:srgbClr val="00B050"/>
                </a:solidFill>
              </a:endParaRPr>
            </a:p>
          </p:txBody>
        </p:sp>
      </p:grpSp>
      <p:grpSp>
        <p:nvGrpSpPr>
          <p:cNvPr id="21" name="Group 20"/>
          <p:cNvGrpSpPr/>
          <p:nvPr/>
        </p:nvGrpSpPr>
        <p:grpSpPr>
          <a:xfrm>
            <a:off x="7848600" y="2819400"/>
            <a:ext cx="660147" cy="557903"/>
            <a:chOff x="3242922" y="3195153"/>
            <a:chExt cx="490877" cy="439036"/>
          </a:xfrm>
        </p:grpSpPr>
        <p:pic>
          <p:nvPicPr>
            <p:cNvPr id="22" name="Picture 21" descr="Untitled-2 copy.png"/>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42922" y="3195153"/>
              <a:ext cx="490877" cy="439036"/>
            </a:xfrm>
            <a:prstGeom prst="rect">
              <a:avLst/>
            </a:prstGeom>
          </p:spPr>
        </p:pic>
        <p:sp>
          <p:nvSpPr>
            <p:cNvPr id="23" name="TextBox 22"/>
            <p:cNvSpPr txBox="1"/>
            <p:nvPr/>
          </p:nvSpPr>
          <p:spPr>
            <a:xfrm>
              <a:off x="3276604" y="3352800"/>
              <a:ext cx="363771" cy="242202"/>
            </a:xfrm>
            <a:prstGeom prst="rect">
              <a:avLst/>
            </a:prstGeom>
            <a:noFill/>
          </p:spPr>
          <p:txBody>
            <a:bodyPr wrap="none" rtlCol="0">
              <a:spAutoFit/>
            </a:bodyPr>
            <a:lstStyle/>
            <a:p>
              <a:r>
                <a:rPr lang="en-US" sz="1400" b="1" dirty="0" smtClean="0">
                  <a:solidFill>
                    <a:srgbClr val="00B050"/>
                  </a:solidFill>
                </a:rPr>
                <a:t>+14</a:t>
              </a:r>
              <a:endParaRPr lang="en-US" sz="1400" b="1" dirty="0">
                <a:solidFill>
                  <a:srgbClr val="00B050"/>
                </a:solidFill>
              </a:endParaRPr>
            </a:p>
          </p:txBody>
        </p:sp>
      </p:grpSp>
      <p:grpSp>
        <p:nvGrpSpPr>
          <p:cNvPr id="24" name="Group 23"/>
          <p:cNvGrpSpPr/>
          <p:nvPr/>
        </p:nvGrpSpPr>
        <p:grpSpPr>
          <a:xfrm>
            <a:off x="4517727" y="5689679"/>
            <a:ext cx="2165720" cy="253916"/>
            <a:chOff x="525988" y="5486400"/>
            <a:chExt cx="2165720" cy="253916"/>
          </a:xfrm>
        </p:grpSpPr>
        <p:sp>
          <p:nvSpPr>
            <p:cNvPr id="25" name="Rectangle 24"/>
            <p:cNvSpPr/>
            <p:nvPr/>
          </p:nvSpPr>
          <p:spPr>
            <a:xfrm>
              <a:off x="686031" y="5486400"/>
              <a:ext cx="2005677" cy="253916"/>
            </a:xfrm>
            <a:prstGeom prst="rect">
              <a:avLst/>
            </a:prstGeom>
          </p:spPr>
          <p:txBody>
            <a:bodyPr wrap="none">
              <a:spAutoFit/>
            </a:bodyPr>
            <a:lstStyle/>
            <a:p>
              <a:pPr algn="ctr"/>
              <a:r>
                <a:rPr lang="en-US" sz="1050" dirty="0" smtClean="0">
                  <a:solidFill>
                    <a:srgbClr val="FFFFFF">
                      <a:lumMod val="50000"/>
                    </a:srgbClr>
                  </a:solidFill>
                </a:rPr>
                <a:t>Net change in 8-10 favorability</a:t>
              </a:r>
              <a:endParaRPr lang="en-US" sz="1050" dirty="0">
                <a:solidFill>
                  <a:srgbClr val="FFFFFF">
                    <a:lumMod val="50000"/>
                  </a:srgbClr>
                </a:solidFill>
              </a:endParaRPr>
            </a:p>
          </p:txBody>
        </p:sp>
        <p:pic>
          <p:nvPicPr>
            <p:cNvPr id="26" name="Picture 25" descr="Untitled-2 copy.png"/>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5988" y="5532385"/>
              <a:ext cx="206674" cy="184847"/>
            </a:xfrm>
            <a:prstGeom prst="rect">
              <a:avLst/>
            </a:prstGeom>
          </p:spPr>
        </p:pic>
      </p:grpSp>
      <p:sp>
        <p:nvSpPr>
          <p:cNvPr id="29" name="Slide Number Placeholder 3"/>
          <p:cNvSpPr txBox="1">
            <a:spLocks/>
          </p:cNvSpPr>
          <p:nvPr/>
        </p:nvSpPr>
        <p:spPr>
          <a:xfrm>
            <a:off x="8050307" y="642807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34</a:t>
            </a:fld>
            <a:endParaRPr lang="en-US" dirty="0">
              <a:solidFill>
                <a:srgbClr val="898989"/>
              </a:solidFill>
            </a:endParaRPr>
          </a:p>
        </p:txBody>
      </p:sp>
    </p:spTree>
    <p:extLst>
      <p:ext uri="{BB962C8B-B14F-4D97-AF65-F5344CB8AC3E}">
        <p14:creationId xmlns:p14="http://schemas.microsoft.com/office/powerpoint/2010/main" val="1414620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69"/>
            <a:ext cx="9151056" cy="6904832"/>
          </a:xfrm>
          <a:prstGeom prst="rect">
            <a:avLst/>
          </a:prstGeom>
        </p:spPr>
      </p:pic>
      <p:sp>
        <p:nvSpPr>
          <p:cNvPr id="2" name="Title 1"/>
          <p:cNvSpPr>
            <a:spLocks noGrp="1"/>
          </p:cNvSpPr>
          <p:nvPr>
            <p:ph type="title"/>
          </p:nvPr>
        </p:nvSpPr>
        <p:spPr/>
        <p:txBody>
          <a:bodyPr>
            <a:normAutofit fontScale="90000"/>
          </a:bodyPr>
          <a:lstStyle/>
          <a:p>
            <a:r>
              <a:rPr lang="en-US" sz="3200" dirty="0">
                <a:solidFill>
                  <a:schemeClr val="tx2"/>
                </a:solidFill>
              </a:rPr>
              <a:t>Support of Increased Spending Strengthens </a:t>
            </a:r>
            <a:r>
              <a:rPr lang="en-US" sz="3200" dirty="0" smtClean="0">
                <a:solidFill>
                  <a:schemeClr val="tx2"/>
                </a:solidFill>
              </a:rPr>
              <a:t>Substantially with Ad Exposure </a:t>
            </a:r>
            <a:endParaRPr lang="en-US" sz="3200" dirty="0">
              <a:solidFill>
                <a:schemeClr val="tx2"/>
              </a:solidFill>
            </a:endParaRPr>
          </a:p>
        </p:txBody>
      </p:sp>
      <p:graphicFrame>
        <p:nvGraphicFramePr>
          <p:cNvPr id="22" name="Chart 21"/>
          <p:cNvGraphicFramePr/>
          <p:nvPr>
            <p:extLst/>
          </p:nvPr>
        </p:nvGraphicFramePr>
        <p:xfrm>
          <a:off x="552092" y="1828800"/>
          <a:ext cx="8065697" cy="3505200"/>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p:cNvSpPr/>
          <p:nvPr/>
        </p:nvSpPr>
        <p:spPr>
          <a:xfrm>
            <a:off x="533400" y="1600201"/>
            <a:ext cx="2819400" cy="954107"/>
          </a:xfrm>
          <a:prstGeom prst="rect">
            <a:avLst/>
          </a:prstGeom>
        </p:spPr>
        <p:txBody>
          <a:bodyPr wrap="square">
            <a:spAutoFit/>
          </a:bodyPr>
          <a:lstStyle/>
          <a:p>
            <a:r>
              <a:rPr lang="en-US" sz="1400" b="1" dirty="0" smtClean="0">
                <a:solidFill>
                  <a:srgbClr val="000000"/>
                </a:solidFill>
              </a:rPr>
              <a:t>Level of Spending that Should Be Allocated for Improvement of Public Transportation Service and Access...</a:t>
            </a:r>
            <a:endParaRPr lang="en-US" sz="1400" b="1" dirty="0">
              <a:solidFill>
                <a:srgbClr val="000000"/>
              </a:solidFill>
            </a:endParaRPr>
          </a:p>
        </p:txBody>
      </p:sp>
      <p:sp>
        <p:nvSpPr>
          <p:cNvPr id="28" name="TextBox 27"/>
          <p:cNvSpPr txBox="1"/>
          <p:nvPr/>
        </p:nvSpPr>
        <p:spPr>
          <a:xfrm>
            <a:off x="814389" y="5782688"/>
            <a:ext cx="7948612" cy="584776"/>
          </a:xfrm>
          <a:prstGeom prst="rect">
            <a:avLst/>
          </a:prstGeom>
          <a:noFill/>
        </p:spPr>
        <p:txBody>
          <a:bodyPr wrap="square" rtlCol="0" anchor="b">
            <a:spAutoFit/>
          </a:bodyPr>
          <a:lstStyle/>
          <a:p>
            <a:r>
              <a:rPr lang="en-US" sz="800" dirty="0" smtClean="0">
                <a:solidFill>
                  <a:srgbClr val="000000"/>
                </a:solidFill>
              </a:rPr>
              <a:t>Base: General Population (N=420), DC Influencer Audience (N=143)</a:t>
            </a:r>
            <a:br>
              <a:rPr lang="en-US" sz="800" dirty="0" smtClean="0">
                <a:solidFill>
                  <a:srgbClr val="000000"/>
                </a:solidFill>
              </a:rPr>
            </a:br>
            <a:r>
              <a:rPr lang="en-US" sz="800" dirty="0" smtClean="0">
                <a:solidFill>
                  <a:srgbClr val="000000"/>
                </a:solidFill>
              </a:rPr>
              <a:t>Q530 </a:t>
            </a:r>
            <a:r>
              <a:rPr lang="en-US" sz="800" b="1" dirty="0" smtClean="0">
                <a:solidFill>
                  <a:srgbClr val="000000"/>
                </a:solidFill>
              </a:rPr>
              <a:t>[PRE Q230]</a:t>
            </a:r>
            <a:r>
              <a:rPr lang="en-US" sz="800" dirty="0" smtClean="0">
                <a:solidFill>
                  <a:srgbClr val="000000"/>
                </a:solidFill>
              </a:rPr>
              <a:t>. Earlier you indicated that you would </a:t>
            </a:r>
            <a:r>
              <a:rPr lang="en-US" sz="800" b="1" dirty="0" smtClean="0">
                <a:solidFill>
                  <a:srgbClr val="000000"/>
                </a:solidFill>
              </a:rPr>
              <a:t>[response from Q230</a:t>
            </a:r>
            <a:r>
              <a:rPr lang="en-US" sz="800" dirty="0" smtClean="0">
                <a:solidFill>
                  <a:srgbClr val="000000"/>
                </a:solidFill>
              </a:rPr>
              <a:t>] for the improvement of public transportation services and access for the local system where you live. Based on what you have reviewed today, what level of spending do you believe should be allocated for the improvement of public transportation services and access for the local system where you live?</a:t>
            </a:r>
            <a:endParaRPr lang="en-US" sz="800" dirty="0">
              <a:solidFill>
                <a:srgbClr val="000000"/>
              </a:solidFill>
            </a:endParaRPr>
          </a:p>
        </p:txBody>
      </p:sp>
      <p:sp>
        <p:nvSpPr>
          <p:cNvPr id="30" name="Right Brace 29"/>
          <p:cNvSpPr/>
          <p:nvPr/>
        </p:nvSpPr>
        <p:spPr bwMode="auto">
          <a:xfrm>
            <a:off x="4343400" y="2133600"/>
            <a:ext cx="69576" cy="16002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1" name="Right Brace 30"/>
          <p:cNvSpPr/>
          <p:nvPr/>
        </p:nvSpPr>
        <p:spPr bwMode="auto">
          <a:xfrm>
            <a:off x="5257800" y="2133600"/>
            <a:ext cx="78203" cy="17526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14" name="TextBox 13"/>
          <p:cNvSpPr txBox="1"/>
          <p:nvPr/>
        </p:nvSpPr>
        <p:spPr>
          <a:xfrm>
            <a:off x="4309613" y="2758477"/>
            <a:ext cx="609600" cy="307777"/>
          </a:xfrm>
          <a:prstGeom prst="rect">
            <a:avLst/>
          </a:prstGeom>
          <a:noFill/>
          <a:ln w="38100" cmpd="sng">
            <a:noFill/>
          </a:ln>
        </p:spPr>
        <p:txBody>
          <a:bodyPr wrap="square" rtlCol="0">
            <a:spAutoFit/>
          </a:bodyPr>
          <a:lstStyle/>
          <a:p>
            <a:pPr algn="ctr"/>
            <a:r>
              <a:rPr lang="en-US" sz="1400" b="1" dirty="0" smtClean="0">
                <a:solidFill>
                  <a:srgbClr val="CA8821"/>
                </a:solidFill>
              </a:rPr>
              <a:t>60%</a:t>
            </a:r>
            <a:endParaRPr lang="en-US" sz="1400" b="1" dirty="0">
              <a:solidFill>
                <a:srgbClr val="CA8821"/>
              </a:solidFill>
            </a:endParaRPr>
          </a:p>
        </p:txBody>
      </p:sp>
      <p:sp>
        <p:nvSpPr>
          <p:cNvPr id="32" name="TextBox 31"/>
          <p:cNvSpPr txBox="1"/>
          <p:nvPr/>
        </p:nvSpPr>
        <p:spPr>
          <a:xfrm>
            <a:off x="5260549" y="2834677"/>
            <a:ext cx="609600" cy="307777"/>
          </a:xfrm>
          <a:prstGeom prst="rect">
            <a:avLst/>
          </a:prstGeom>
          <a:noFill/>
          <a:ln w="38100" cmpd="sng">
            <a:noFill/>
          </a:ln>
        </p:spPr>
        <p:txBody>
          <a:bodyPr wrap="square" rtlCol="0">
            <a:spAutoFit/>
          </a:bodyPr>
          <a:lstStyle/>
          <a:p>
            <a:pPr algn="ctr"/>
            <a:r>
              <a:rPr lang="en-US" sz="1400" b="1" dirty="0" smtClean="0">
                <a:solidFill>
                  <a:srgbClr val="CA8821"/>
                </a:solidFill>
              </a:rPr>
              <a:t>67%</a:t>
            </a:r>
            <a:endParaRPr lang="en-US" sz="1400" b="1" dirty="0">
              <a:solidFill>
                <a:srgbClr val="CA8821"/>
              </a:solidFill>
            </a:endParaRPr>
          </a:p>
        </p:txBody>
      </p:sp>
      <p:sp>
        <p:nvSpPr>
          <p:cNvPr id="33" name="TextBox 32"/>
          <p:cNvSpPr txBox="1"/>
          <p:nvPr/>
        </p:nvSpPr>
        <p:spPr>
          <a:xfrm>
            <a:off x="4267200" y="4615190"/>
            <a:ext cx="609600" cy="261610"/>
          </a:xfrm>
          <a:prstGeom prst="rect">
            <a:avLst/>
          </a:prstGeom>
          <a:noFill/>
          <a:ln w="38100" cmpd="sng">
            <a:noFill/>
          </a:ln>
        </p:spPr>
        <p:txBody>
          <a:bodyPr wrap="square" rtlCol="0">
            <a:spAutoFit/>
          </a:bodyPr>
          <a:lstStyle/>
          <a:p>
            <a:pPr algn="ctr"/>
            <a:r>
              <a:rPr lang="en-US" sz="1100" b="1" dirty="0">
                <a:solidFill>
                  <a:srgbClr val="9D2320"/>
                </a:solidFill>
              </a:rPr>
              <a:t>8</a:t>
            </a:r>
            <a:r>
              <a:rPr lang="en-US" sz="1100" b="1" dirty="0" smtClean="0">
                <a:solidFill>
                  <a:srgbClr val="9D2320"/>
                </a:solidFill>
              </a:rPr>
              <a:t>%</a:t>
            </a:r>
            <a:endParaRPr lang="en-US" sz="1100" b="1" dirty="0">
              <a:solidFill>
                <a:srgbClr val="9D2320"/>
              </a:solidFill>
            </a:endParaRPr>
          </a:p>
        </p:txBody>
      </p:sp>
      <p:sp>
        <p:nvSpPr>
          <p:cNvPr id="34" name="Right Brace 33"/>
          <p:cNvSpPr/>
          <p:nvPr/>
        </p:nvSpPr>
        <p:spPr bwMode="auto">
          <a:xfrm>
            <a:off x="4343400" y="4648200"/>
            <a:ext cx="76200" cy="16764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5" name="Right Brace 34"/>
          <p:cNvSpPr/>
          <p:nvPr/>
        </p:nvSpPr>
        <p:spPr bwMode="auto">
          <a:xfrm>
            <a:off x="5257800" y="4648200"/>
            <a:ext cx="91440" cy="16764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6" name="TextBox 35"/>
          <p:cNvSpPr txBox="1"/>
          <p:nvPr/>
        </p:nvSpPr>
        <p:spPr>
          <a:xfrm>
            <a:off x="5181600" y="4615190"/>
            <a:ext cx="609600" cy="261610"/>
          </a:xfrm>
          <a:prstGeom prst="rect">
            <a:avLst/>
          </a:prstGeom>
          <a:noFill/>
          <a:ln w="38100" cmpd="sng">
            <a:noFill/>
          </a:ln>
        </p:spPr>
        <p:txBody>
          <a:bodyPr wrap="square" rtlCol="0">
            <a:spAutoFit/>
          </a:bodyPr>
          <a:lstStyle/>
          <a:p>
            <a:pPr algn="ctr"/>
            <a:r>
              <a:rPr lang="en-US" sz="1100" b="1" dirty="0">
                <a:solidFill>
                  <a:srgbClr val="9D2320"/>
                </a:solidFill>
              </a:rPr>
              <a:t>6</a:t>
            </a:r>
            <a:r>
              <a:rPr lang="en-US" sz="1100" b="1" dirty="0" smtClean="0">
                <a:solidFill>
                  <a:srgbClr val="9D2320"/>
                </a:solidFill>
              </a:rPr>
              <a:t>%</a:t>
            </a:r>
            <a:endParaRPr lang="en-US" sz="1100" b="1" dirty="0">
              <a:solidFill>
                <a:srgbClr val="9D2320"/>
              </a:solidFill>
            </a:endParaRPr>
          </a:p>
        </p:txBody>
      </p:sp>
      <p:sp>
        <p:nvSpPr>
          <p:cNvPr id="19" name="Right Brace 18"/>
          <p:cNvSpPr/>
          <p:nvPr/>
        </p:nvSpPr>
        <p:spPr bwMode="auto">
          <a:xfrm>
            <a:off x="8001001" y="2133600"/>
            <a:ext cx="128524" cy="22098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20" name="TextBox 19"/>
          <p:cNvSpPr txBox="1"/>
          <p:nvPr/>
        </p:nvSpPr>
        <p:spPr>
          <a:xfrm>
            <a:off x="7052265" y="2987077"/>
            <a:ext cx="609600" cy="307777"/>
          </a:xfrm>
          <a:prstGeom prst="rect">
            <a:avLst/>
          </a:prstGeom>
          <a:noFill/>
          <a:ln w="38100" cmpd="sng">
            <a:noFill/>
          </a:ln>
        </p:spPr>
        <p:txBody>
          <a:bodyPr wrap="square" rtlCol="0">
            <a:spAutoFit/>
          </a:bodyPr>
          <a:lstStyle/>
          <a:p>
            <a:pPr algn="ctr"/>
            <a:r>
              <a:rPr lang="en-US" sz="1400" b="1" dirty="0" smtClean="0">
                <a:solidFill>
                  <a:srgbClr val="CA8821"/>
                </a:solidFill>
              </a:rPr>
              <a:t>77%</a:t>
            </a:r>
            <a:endParaRPr lang="en-US" sz="1400" b="1" dirty="0">
              <a:solidFill>
                <a:srgbClr val="CA8821"/>
              </a:solidFill>
            </a:endParaRPr>
          </a:p>
        </p:txBody>
      </p:sp>
      <p:sp>
        <p:nvSpPr>
          <p:cNvPr id="21" name="TextBox 20"/>
          <p:cNvSpPr txBox="1"/>
          <p:nvPr/>
        </p:nvSpPr>
        <p:spPr>
          <a:xfrm>
            <a:off x="8026160" y="3063277"/>
            <a:ext cx="609600" cy="307777"/>
          </a:xfrm>
          <a:prstGeom prst="rect">
            <a:avLst/>
          </a:prstGeom>
          <a:noFill/>
          <a:ln w="38100" cmpd="sng">
            <a:noFill/>
          </a:ln>
        </p:spPr>
        <p:txBody>
          <a:bodyPr wrap="square" rtlCol="0">
            <a:spAutoFit/>
          </a:bodyPr>
          <a:lstStyle/>
          <a:p>
            <a:pPr algn="ctr"/>
            <a:r>
              <a:rPr lang="en-US" sz="1400" b="1" dirty="0" smtClean="0">
                <a:solidFill>
                  <a:srgbClr val="CA8821"/>
                </a:solidFill>
              </a:rPr>
              <a:t>82%</a:t>
            </a:r>
            <a:endParaRPr lang="en-US" sz="1400" b="1" dirty="0">
              <a:solidFill>
                <a:srgbClr val="CA8821"/>
              </a:solidFill>
            </a:endParaRPr>
          </a:p>
        </p:txBody>
      </p:sp>
      <p:sp>
        <p:nvSpPr>
          <p:cNvPr id="25" name="TextBox 24"/>
          <p:cNvSpPr txBox="1"/>
          <p:nvPr/>
        </p:nvSpPr>
        <p:spPr>
          <a:xfrm>
            <a:off x="7010400" y="4615190"/>
            <a:ext cx="609600" cy="261610"/>
          </a:xfrm>
          <a:prstGeom prst="rect">
            <a:avLst/>
          </a:prstGeom>
          <a:noFill/>
          <a:ln w="38100" cmpd="sng">
            <a:noFill/>
          </a:ln>
        </p:spPr>
        <p:txBody>
          <a:bodyPr wrap="square" rtlCol="0">
            <a:spAutoFit/>
          </a:bodyPr>
          <a:lstStyle/>
          <a:p>
            <a:pPr algn="ctr"/>
            <a:r>
              <a:rPr lang="en-US" sz="1100" b="1" dirty="0">
                <a:solidFill>
                  <a:srgbClr val="9D2320"/>
                </a:solidFill>
              </a:rPr>
              <a:t>5</a:t>
            </a:r>
            <a:r>
              <a:rPr lang="en-US" sz="1100" b="1" dirty="0" smtClean="0">
                <a:solidFill>
                  <a:srgbClr val="9D2320"/>
                </a:solidFill>
              </a:rPr>
              <a:t>%</a:t>
            </a:r>
            <a:endParaRPr lang="en-US" sz="1100" b="1" dirty="0">
              <a:solidFill>
                <a:srgbClr val="9D2320"/>
              </a:solidFill>
            </a:endParaRPr>
          </a:p>
        </p:txBody>
      </p:sp>
      <p:sp>
        <p:nvSpPr>
          <p:cNvPr id="27" name="Right Brace 26"/>
          <p:cNvSpPr/>
          <p:nvPr/>
        </p:nvSpPr>
        <p:spPr bwMode="auto">
          <a:xfrm>
            <a:off x="7086600" y="4724400"/>
            <a:ext cx="91440" cy="9144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29" name="Right Brace 28"/>
          <p:cNvSpPr/>
          <p:nvPr/>
        </p:nvSpPr>
        <p:spPr bwMode="auto">
          <a:xfrm>
            <a:off x="8001000" y="4724400"/>
            <a:ext cx="91440" cy="9144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37" name="TextBox 36"/>
          <p:cNvSpPr txBox="1"/>
          <p:nvPr/>
        </p:nvSpPr>
        <p:spPr>
          <a:xfrm>
            <a:off x="7924800" y="4615190"/>
            <a:ext cx="609600" cy="261610"/>
          </a:xfrm>
          <a:prstGeom prst="rect">
            <a:avLst/>
          </a:prstGeom>
          <a:noFill/>
          <a:ln w="38100" cmpd="sng">
            <a:noFill/>
          </a:ln>
        </p:spPr>
        <p:txBody>
          <a:bodyPr wrap="square" rtlCol="0">
            <a:spAutoFit/>
          </a:bodyPr>
          <a:lstStyle/>
          <a:p>
            <a:pPr algn="ctr"/>
            <a:r>
              <a:rPr lang="en-US" sz="1100" b="1" dirty="0">
                <a:solidFill>
                  <a:srgbClr val="9D2320"/>
                </a:solidFill>
              </a:rPr>
              <a:t>5</a:t>
            </a:r>
            <a:r>
              <a:rPr lang="en-US" sz="1100" b="1" dirty="0" smtClean="0">
                <a:solidFill>
                  <a:srgbClr val="9D2320"/>
                </a:solidFill>
              </a:rPr>
              <a:t>%</a:t>
            </a:r>
            <a:endParaRPr lang="en-US" sz="1100" b="1" dirty="0">
              <a:solidFill>
                <a:srgbClr val="9D2320"/>
              </a:solidFill>
            </a:endParaRPr>
          </a:p>
        </p:txBody>
      </p:sp>
      <p:grpSp>
        <p:nvGrpSpPr>
          <p:cNvPr id="38" name="Group 37"/>
          <p:cNvGrpSpPr/>
          <p:nvPr/>
        </p:nvGrpSpPr>
        <p:grpSpPr>
          <a:xfrm>
            <a:off x="4267201" y="5158620"/>
            <a:ext cx="683754" cy="298720"/>
            <a:chOff x="3810000" y="5387220"/>
            <a:chExt cx="683754" cy="298720"/>
          </a:xfrm>
        </p:grpSpPr>
        <p:pic>
          <p:nvPicPr>
            <p:cNvPr id="39" name="Picture 38" descr="Nationa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0" y="5387220"/>
              <a:ext cx="368119" cy="298720"/>
            </a:xfrm>
            <a:prstGeom prst="rect">
              <a:avLst/>
            </a:prstGeom>
          </p:spPr>
        </p:pic>
        <p:sp>
          <p:nvSpPr>
            <p:cNvPr id="40" name="Rectangle 39"/>
            <p:cNvSpPr/>
            <p:nvPr/>
          </p:nvSpPr>
          <p:spPr>
            <a:xfrm>
              <a:off x="4105275" y="5405775"/>
              <a:ext cx="388479" cy="261610"/>
            </a:xfrm>
            <a:prstGeom prst="rect">
              <a:avLst/>
            </a:prstGeom>
          </p:spPr>
          <p:txBody>
            <a:bodyPr wrap="none">
              <a:spAutoFit/>
            </a:bodyPr>
            <a:lstStyle/>
            <a:p>
              <a:r>
                <a:rPr lang="en-US" sz="1100" b="1" dirty="0" smtClean="0">
                  <a:solidFill>
                    <a:srgbClr val="000000"/>
                  </a:solidFill>
                </a:rPr>
                <a:t>GP</a:t>
              </a:r>
              <a:endParaRPr lang="en-US" sz="1100" dirty="0">
                <a:solidFill>
                  <a:srgbClr val="000000"/>
                </a:solidFill>
              </a:endParaRPr>
            </a:p>
          </p:txBody>
        </p:sp>
      </p:grpSp>
      <p:grpSp>
        <p:nvGrpSpPr>
          <p:cNvPr id="41" name="Group 40"/>
          <p:cNvGrpSpPr/>
          <p:nvPr/>
        </p:nvGrpSpPr>
        <p:grpSpPr>
          <a:xfrm>
            <a:off x="7012985" y="5129562"/>
            <a:ext cx="611458" cy="356839"/>
            <a:chOff x="6690267" y="5358161"/>
            <a:chExt cx="611457" cy="356839"/>
          </a:xfrm>
        </p:grpSpPr>
        <p:pic>
          <p:nvPicPr>
            <p:cNvPr id="42" name="Picture 41" descr="D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0267" y="5358161"/>
              <a:ext cx="258607" cy="356839"/>
            </a:xfrm>
            <a:prstGeom prst="rect">
              <a:avLst/>
            </a:prstGeom>
          </p:spPr>
        </p:pic>
        <p:sp>
          <p:nvSpPr>
            <p:cNvPr id="43" name="Rectangle 42"/>
            <p:cNvSpPr/>
            <p:nvPr/>
          </p:nvSpPr>
          <p:spPr>
            <a:xfrm>
              <a:off x="6913315" y="5405775"/>
              <a:ext cx="388409" cy="261610"/>
            </a:xfrm>
            <a:prstGeom prst="rect">
              <a:avLst/>
            </a:prstGeom>
          </p:spPr>
          <p:txBody>
            <a:bodyPr wrap="none">
              <a:spAutoFit/>
            </a:bodyPr>
            <a:lstStyle/>
            <a:p>
              <a:pPr algn="ctr" fontAlgn="b"/>
              <a:r>
                <a:rPr lang="en-US" sz="1100" b="1" dirty="0" smtClean="0">
                  <a:solidFill>
                    <a:srgbClr val="000000"/>
                  </a:solidFill>
                </a:rPr>
                <a:t>DC</a:t>
              </a:r>
              <a:endParaRPr lang="en-US" sz="1100" b="1" dirty="0">
                <a:solidFill>
                  <a:srgbClr val="000000"/>
                </a:solidFill>
              </a:endParaRPr>
            </a:p>
          </p:txBody>
        </p:sp>
      </p:grpSp>
      <p:grpSp>
        <p:nvGrpSpPr>
          <p:cNvPr id="58" name="Group 57"/>
          <p:cNvGrpSpPr/>
          <p:nvPr/>
        </p:nvGrpSpPr>
        <p:grpSpPr>
          <a:xfrm>
            <a:off x="5751102" y="2693102"/>
            <a:ext cx="490878" cy="439035"/>
            <a:chOff x="3242923" y="3195150"/>
            <a:chExt cx="490877" cy="439035"/>
          </a:xfrm>
        </p:grpSpPr>
        <p:pic>
          <p:nvPicPr>
            <p:cNvPr id="45" name="Picture 44" descr="Untitled-2 copy.png"/>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42923" y="3195150"/>
              <a:ext cx="490877" cy="439035"/>
            </a:xfrm>
            <a:prstGeom prst="rect">
              <a:avLst/>
            </a:prstGeom>
          </p:spPr>
        </p:pic>
        <p:sp>
          <p:nvSpPr>
            <p:cNvPr id="46" name="TextBox 45"/>
            <p:cNvSpPr txBox="1"/>
            <p:nvPr/>
          </p:nvSpPr>
          <p:spPr>
            <a:xfrm>
              <a:off x="3276604" y="3324886"/>
              <a:ext cx="389361" cy="307777"/>
            </a:xfrm>
            <a:prstGeom prst="rect">
              <a:avLst/>
            </a:prstGeom>
            <a:noFill/>
          </p:spPr>
          <p:txBody>
            <a:bodyPr wrap="none" rtlCol="0">
              <a:spAutoFit/>
            </a:bodyPr>
            <a:lstStyle/>
            <a:p>
              <a:r>
                <a:rPr lang="en-US" sz="1400" b="1" dirty="0" smtClean="0">
                  <a:solidFill>
                    <a:srgbClr val="00B050"/>
                  </a:solidFill>
                </a:rPr>
                <a:t>+</a:t>
              </a:r>
              <a:r>
                <a:rPr lang="en-US" sz="1400" b="1" dirty="0">
                  <a:solidFill>
                    <a:srgbClr val="00B050"/>
                  </a:solidFill>
                </a:rPr>
                <a:t>7</a:t>
              </a:r>
            </a:p>
          </p:txBody>
        </p:sp>
      </p:grpSp>
      <p:grpSp>
        <p:nvGrpSpPr>
          <p:cNvPr id="51" name="Group 50"/>
          <p:cNvGrpSpPr/>
          <p:nvPr/>
        </p:nvGrpSpPr>
        <p:grpSpPr>
          <a:xfrm>
            <a:off x="5029202" y="5486395"/>
            <a:ext cx="1755989" cy="253916"/>
            <a:chOff x="732662" y="5486400"/>
            <a:chExt cx="1755989" cy="253916"/>
          </a:xfrm>
        </p:grpSpPr>
        <p:sp>
          <p:nvSpPr>
            <p:cNvPr id="49" name="Rectangle 48"/>
            <p:cNvSpPr/>
            <p:nvPr/>
          </p:nvSpPr>
          <p:spPr>
            <a:xfrm>
              <a:off x="889085" y="5486400"/>
              <a:ext cx="1599566" cy="253916"/>
            </a:xfrm>
            <a:prstGeom prst="rect">
              <a:avLst/>
            </a:prstGeom>
          </p:spPr>
          <p:txBody>
            <a:bodyPr wrap="none">
              <a:spAutoFit/>
            </a:bodyPr>
            <a:lstStyle/>
            <a:p>
              <a:pPr algn="ctr"/>
              <a:r>
                <a:rPr lang="en-US" sz="1050" dirty="0" smtClean="0">
                  <a:solidFill>
                    <a:srgbClr val="FFFFFF">
                      <a:lumMod val="50000"/>
                    </a:srgbClr>
                  </a:solidFill>
                </a:rPr>
                <a:t>Net change in spending</a:t>
              </a:r>
              <a:endParaRPr lang="en-US" sz="1050" dirty="0">
                <a:solidFill>
                  <a:srgbClr val="FFFFFF">
                    <a:lumMod val="50000"/>
                  </a:srgbClr>
                </a:solidFill>
              </a:endParaRPr>
            </a:p>
          </p:txBody>
        </p:sp>
        <p:pic>
          <p:nvPicPr>
            <p:cNvPr id="50" name="Picture 49" descr="Untitled-2 copy.png"/>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32662" y="5532385"/>
              <a:ext cx="206674" cy="184847"/>
            </a:xfrm>
            <a:prstGeom prst="rect">
              <a:avLst/>
            </a:prstGeom>
          </p:spPr>
        </p:pic>
      </p:grpSp>
      <p:grpSp>
        <p:nvGrpSpPr>
          <p:cNvPr id="57" name="Group 56"/>
          <p:cNvGrpSpPr/>
          <p:nvPr/>
        </p:nvGrpSpPr>
        <p:grpSpPr>
          <a:xfrm>
            <a:off x="8514683" y="2909558"/>
            <a:ext cx="490878" cy="439035"/>
            <a:chOff x="6028646" y="3200400"/>
            <a:chExt cx="490877" cy="439035"/>
          </a:xfrm>
        </p:grpSpPr>
        <p:pic>
          <p:nvPicPr>
            <p:cNvPr id="52" name="Picture 51" descr="Untitled-2 copy.png"/>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28646" y="3200400"/>
              <a:ext cx="490877" cy="439035"/>
            </a:xfrm>
            <a:prstGeom prst="rect">
              <a:avLst/>
            </a:prstGeom>
          </p:spPr>
        </p:pic>
        <p:sp>
          <p:nvSpPr>
            <p:cNvPr id="53" name="TextBox 52"/>
            <p:cNvSpPr txBox="1"/>
            <p:nvPr/>
          </p:nvSpPr>
          <p:spPr>
            <a:xfrm>
              <a:off x="6062327" y="3324886"/>
              <a:ext cx="389361" cy="307777"/>
            </a:xfrm>
            <a:prstGeom prst="rect">
              <a:avLst/>
            </a:prstGeom>
            <a:noFill/>
          </p:spPr>
          <p:txBody>
            <a:bodyPr wrap="none" rtlCol="0">
              <a:spAutoFit/>
            </a:bodyPr>
            <a:lstStyle/>
            <a:p>
              <a:r>
                <a:rPr lang="en-US" sz="1400" b="1" dirty="0" smtClean="0">
                  <a:solidFill>
                    <a:srgbClr val="00B050"/>
                  </a:solidFill>
                </a:rPr>
                <a:t>+</a:t>
              </a:r>
              <a:r>
                <a:rPr lang="en-US" sz="1400" b="1" dirty="0">
                  <a:solidFill>
                    <a:srgbClr val="00B050"/>
                  </a:solidFill>
                </a:rPr>
                <a:t>5</a:t>
              </a:r>
            </a:p>
          </p:txBody>
        </p:sp>
      </p:grpSp>
      <p:sp>
        <p:nvSpPr>
          <p:cNvPr id="44" name="Right Brace 43"/>
          <p:cNvSpPr/>
          <p:nvPr/>
        </p:nvSpPr>
        <p:spPr bwMode="auto">
          <a:xfrm>
            <a:off x="7086600" y="2133600"/>
            <a:ext cx="76200" cy="2057400"/>
          </a:xfrm>
          <a:prstGeom prst="rightBrace">
            <a:avLst>
              <a:gd name="adj1" fmla="val 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sp>
        <p:nvSpPr>
          <p:cNvPr id="47" name="Slide Number Placeholder 3"/>
          <p:cNvSpPr txBox="1">
            <a:spLocks/>
          </p:cNvSpPr>
          <p:nvPr/>
        </p:nvSpPr>
        <p:spPr>
          <a:xfrm>
            <a:off x="8050307" y="642807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35</a:t>
            </a:fld>
            <a:endParaRPr lang="en-US" dirty="0">
              <a:solidFill>
                <a:srgbClr val="898989"/>
              </a:solidFill>
            </a:endParaRPr>
          </a:p>
        </p:txBody>
      </p:sp>
    </p:spTree>
    <p:extLst>
      <p:ext uri="{BB962C8B-B14F-4D97-AF65-F5344CB8AC3E}">
        <p14:creationId xmlns:p14="http://schemas.microsoft.com/office/powerpoint/2010/main" val="1069136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69"/>
            <a:ext cx="9151056" cy="6904832"/>
          </a:xfrm>
          <a:prstGeom prst="rect">
            <a:avLst/>
          </a:prstGeom>
        </p:spPr>
      </p:pic>
      <p:graphicFrame>
        <p:nvGraphicFramePr>
          <p:cNvPr id="5" name="Diagram 4"/>
          <p:cNvGraphicFramePr/>
          <p:nvPr>
            <p:extLst>
              <p:ext uri="{D42A27DB-BD31-4B8C-83A1-F6EECF244321}">
                <p14:modId xmlns:p14="http://schemas.microsoft.com/office/powerpoint/2010/main" val="2368298992"/>
              </p:ext>
            </p:extLst>
          </p:nvPr>
        </p:nvGraphicFramePr>
        <p:xfrm>
          <a:off x="-1143000" y="1524000"/>
          <a:ext cx="11506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latin typeface="Helvetica Neue Light"/>
                <a:cs typeface="Helvetica Neue Light"/>
              </a:rPr>
              <a:t>The Public Transportation Brand</a:t>
            </a:r>
            <a:endParaRPr lang="en-US" dirty="0">
              <a:latin typeface="Helvetica Neue Light"/>
              <a:cs typeface="Helvetica Neue Light"/>
            </a:endParaRPr>
          </a:p>
        </p:txBody>
      </p:sp>
      <p:sp>
        <p:nvSpPr>
          <p:cNvPr id="7"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36</a:t>
            </a:fld>
            <a:endParaRPr lang="en-US" dirty="0">
              <a:solidFill>
                <a:srgbClr val="898989"/>
              </a:solidFill>
            </a:endParaRPr>
          </a:p>
        </p:txBody>
      </p:sp>
      <p:pic>
        <p:nvPicPr>
          <p:cNvPr id="11" name="Picture 10" descr="WPTGCG_cya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24200" y="4191000"/>
            <a:ext cx="3294886" cy="685800"/>
          </a:xfrm>
          <a:prstGeom prst="rect">
            <a:avLst/>
          </a:prstGeom>
        </p:spPr>
      </p:pic>
    </p:spTree>
    <p:extLst>
      <p:ext uri="{BB962C8B-B14F-4D97-AF65-F5344CB8AC3E}">
        <p14:creationId xmlns:p14="http://schemas.microsoft.com/office/powerpoint/2010/main" val="2414009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nWithPhone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Three Core Campaign Messages</a:t>
            </a:r>
          </a:p>
        </p:txBody>
      </p:sp>
      <p:sp>
        <p:nvSpPr>
          <p:cNvPr id="3" name="Content Placeholder 2"/>
          <p:cNvSpPr>
            <a:spLocks noGrp="1"/>
          </p:cNvSpPr>
          <p:nvPr>
            <p:ph idx="1"/>
          </p:nvPr>
        </p:nvSpPr>
        <p:spPr/>
        <p:txBody>
          <a:bodyPr>
            <a:normAutofit/>
          </a:bodyPr>
          <a:lstStyle/>
          <a:p>
            <a:r>
              <a:rPr lang="en-US" dirty="0"/>
              <a:t>Public </a:t>
            </a:r>
            <a:r>
              <a:rPr lang="en-US" dirty="0" smtClean="0"/>
              <a:t>transportation </a:t>
            </a:r>
            <a:r>
              <a:rPr lang="en-US" dirty="0"/>
              <a:t>powers community </a:t>
            </a:r>
            <a:r>
              <a:rPr lang="en-US" dirty="0" smtClean="0"/>
              <a:t>growth. It drives </a:t>
            </a:r>
            <a:r>
              <a:rPr lang="en-US" dirty="0"/>
              <a:t>economic development and </a:t>
            </a:r>
            <a:r>
              <a:rPr lang="en-US" dirty="0" smtClean="0"/>
              <a:t>revitalizes </a:t>
            </a:r>
            <a:r>
              <a:rPr lang="en-US" dirty="0"/>
              <a:t>neighborhoods.</a:t>
            </a:r>
          </a:p>
          <a:p>
            <a:r>
              <a:rPr lang="en-US" dirty="0"/>
              <a:t>With Americans increasingly favoring </a:t>
            </a:r>
            <a:r>
              <a:rPr lang="en-US" dirty="0" smtClean="0"/>
              <a:t>public transit-centric cities and towns, </a:t>
            </a:r>
            <a:r>
              <a:rPr lang="en-US" dirty="0"/>
              <a:t>public transportation is even more vital to growing communities today</a:t>
            </a:r>
            <a:r>
              <a:rPr lang="en-US" dirty="0" smtClean="0"/>
              <a:t>.   </a:t>
            </a:r>
            <a:endParaRPr lang="en-US" dirty="0"/>
          </a:p>
          <a:p>
            <a:r>
              <a:rPr lang="en-US" dirty="0"/>
              <a:t>With demand for public transit rising and our nation’s infrastructure aging, we need to increase investment in public transportation at the </a:t>
            </a:r>
            <a:r>
              <a:rPr lang="en-US" dirty="0" smtClean="0"/>
              <a:t>local, state and federal levels</a:t>
            </a:r>
            <a:r>
              <a:rPr lang="en-US" dirty="0"/>
              <a:t>.</a:t>
            </a:r>
          </a:p>
          <a:p>
            <a:endParaRPr lang="en-US" dirty="0" smtClean="0"/>
          </a:p>
          <a:p>
            <a:endParaRPr lang="en-US" dirty="0" smtClean="0"/>
          </a:p>
          <a:p>
            <a:pPr marL="0" indent="0">
              <a:buNone/>
            </a:pPr>
            <a:endParaRPr lang="en-US" dirty="0"/>
          </a:p>
        </p:txBody>
      </p:sp>
      <p:sp>
        <p:nvSpPr>
          <p:cNvPr id="6"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37</a:t>
            </a:fld>
            <a:endParaRPr lang="en-US" dirty="0">
              <a:solidFill>
                <a:srgbClr val="898989"/>
              </a:solidFill>
            </a:endParaRPr>
          </a:p>
        </p:txBody>
      </p:sp>
      <p:sp>
        <p:nvSpPr>
          <p:cNvPr id="7" name="TextBox 6"/>
          <p:cNvSpPr txBox="1"/>
          <p:nvPr/>
        </p:nvSpPr>
        <p:spPr>
          <a:xfrm>
            <a:off x="5334000" y="6550839"/>
            <a:ext cx="4143476" cy="276999"/>
          </a:xfrm>
          <a:prstGeom prst="rect">
            <a:avLst/>
          </a:prstGeom>
          <a:noFill/>
        </p:spPr>
        <p:txBody>
          <a:bodyPr wrap="square" rtlCol="0">
            <a:spAutoFit/>
          </a:bodyPr>
          <a:lstStyle/>
          <a:p>
            <a:r>
              <a:rPr lang="en-US" sz="1200" i="1" dirty="0" smtClean="0">
                <a:solidFill>
                  <a:schemeClr val="tx1">
                    <a:lumMod val="75000"/>
                    <a:lumOff val="25000"/>
                  </a:schemeClr>
                </a:solidFill>
              </a:rPr>
              <a:t>. </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863837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38</a:t>
            </a:fld>
            <a:endParaRPr lang="en-US" dirty="0">
              <a:solidFill>
                <a:srgbClr val="898989"/>
              </a:solidFill>
            </a:endParaRPr>
          </a:p>
        </p:txBody>
      </p:sp>
      <p:sp>
        <p:nvSpPr>
          <p:cNvPr id="7" name="Rectangle 6"/>
          <p:cNvSpPr/>
          <p:nvPr/>
        </p:nvSpPr>
        <p:spPr>
          <a:xfrm>
            <a:off x="0" y="0"/>
            <a:ext cx="1828800" cy="9906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Print: </a:t>
            </a:r>
          </a:p>
          <a:p>
            <a:pPr algn="ctr"/>
            <a:r>
              <a:rPr lang="en-US" dirty="0" smtClean="0"/>
              <a:t>Packed House</a:t>
            </a:r>
            <a:endParaRPr lang="en-US" dirty="0"/>
          </a:p>
        </p:txBody>
      </p:sp>
      <p:pic>
        <p:nvPicPr>
          <p:cNvPr id="5" name="Picture 4" descr="PACKED_HOUSE_prin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0" y="0"/>
            <a:ext cx="5297945" cy="6858000"/>
          </a:xfrm>
          <a:prstGeom prst="rect">
            <a:avLst/>
          </a:prstGeom>
          <a:ln>
            <a:noFill/>
          </a:ln>
          <a:effectLst/>
        </p:spPr>
      </p:pic>
    </p:spTree>
    <p:extLst>
      <p:ext uri="{BB962C8B-B14F-4D97-AF65-F5344CB8AC3E}">
        <p14:creationId xmlns:p14="http://schemas.microsoft.com/office/powerpoint/2010/main" val="7289123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39</a:t>
            </a:fld>
            <a:endParaRPr lang="en-US" dirty="0">
              <a:solidFill>
                <a:srgbClr val="898989"/>
              </a:solidFill>
            </a:endParaRPr>
          </a:p>
        </p:txBody>
      </p:sp>
      <p:sp>
        <p:nvSpPr>
          <p:cNvPr id="7" name="Rectangle 6"/>
          <p:cNvSpPr/>
          <p:nvPr/>
        </p:nvSpPr>
        <p:spPr>
          <a:xfrm>
            <a:off x="0" y="0"/>
            <a:ext cx="1828800" cy="9906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Print: </a:t>
            </a:r>
          </a:p>
          <a:p>
            <a:pPr algn="ctr"/>
            <a:r>
              <a:rPr lang="en-US" dirty="0" smtClean="0"/>
              <a:t>Competitive Edge</a:t>
            </a:r>
            <a:endParaRPr lang="en-US" dirty="0"/>
          </a:p>
        </p:txBody>
      </p:sp>
      <p:pic>
        <p:nvPicPr>
          <p:cNvPr id="2" name="Picture 1" descr="COMPETITIVE_EDGE_prin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7700" y="0"/>
            <a:ext cx="5297945" cy="6858000"/>
          </a:xfrm>
          <a:prstGeom prst="rect">
            <a:avLst/>
          </a:prstGeom>
          <a:ln>
            <a:noFill/>
          </a:ln>
          <a:effectLst/>
        </p:spPr>
      </p:pic>
    </p:spTree>
    <p:extLst>
      <p:ext uri="{BB962C8B-B14F-4D97-AF65-F5344CB8AC3E}">
        <p14:creationId xmlns:p14="http://schemas.microsoft.com/office/powerpoint/2010/main" val="2321022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APTA_Cover7_DM "/>
          <p:cNvPicPr>
            <a:picLocks noChangeAspect="1" noChangeArrowheads="1"/>
          </p:cNvPicPr>
          <p:nvPr/>
        </p:nvPicPr>
        <p:blipFill>
          <a:blip r:embed="rId3" cstate="print"/>
          <a:srcRect/>
          <a:stretch>
            <a:fillRect/>
          </a:stretch>
        </p:blipFill>
        <p:spPr bwMode="auto">
          <a:xfrm>
            <a:off x="0" y="-1588"/>
            <a:ext cx="9145588"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40</a:t>
            </a:fld>
            <a:endParaRPr lang="en-US" dirty="0">
              <a:solidFill>
                <a:srgbClr val="898989"/>
              </a:solidFill>
            </a:endParaRPr>
          </a:p>
        </p:txBody>
      </p:sp>
      <p:sp>
        <p:nvSpPr>
          <p:cNvPr id="7" name="Rectangle 6"/>
          <p:cNvSpPr/>
          <p:nvPr/>
        </p:nvSpPr>
        <p:spPr>
          <a:xfrm>
            <a:off x="0" y="0"/>
            <a:ext cx="1828800" cy="9906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Print: </a:t>
            </a:r>
          </a:p>
          <a:p>
            <a:pPr algn="ctr"/>
            <a:r>
              <a:rPr lang="en-US" dirty="0" err="1" smtClean="0"/>
              <a:t>Staycation</a:t>
            </a:r>
            <a:endParaRPr lang="en-US" dirty="0"/>
          </a:p>
        </p:txBody>
      </p:sp>
      <p:pic>
        <p:nvPicPr>
          <p:cNvPr id="3" name="Picture 2" descr="STAYCATION_DoubleBlade_prin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7700" y="0"/>
            <a:ext cx="5297945" cy="6858000"/>
          </a:xfrm>
          <a:prstGeom prst="rect">
            <a:avLst/>
          </a:prstGeom>
          <a:ln>
            <a:noFill/>
          </a:ln>
          <a:effectLst/>
        </p:spPr>
      </p:pic>
    </p:spTree>
    <p:extLst>
      <p:ext uri="{BB962C8B-B14F-4D97-AF65-F5344CB8AC3E}">
        <p14:creationId xmlns:p14="http://schemas.microsoft.com/office/powerpoint/2010/main" val="4153077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 y="1219200"/>
            <a:ext cx="5638800" cy="2667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r>
              <a:rPr lang="en-US" dirty="0" smtClean="0">
                <a:solidFill>
                  <a:prstClr val="white"/>
                </a:solidFill>
              </a:rPr>
              <a:t>Pg. </a:t>
            </a:r>
            <a:fld id="{51B9F101-B791-446C-8FD7-951111335F5F}" type="slidenum">
              <a:rPr lang="en-US" smtClean="0">
                <a:solidFill>
                  <a:prstClr val="white"/>
                </a:solidFill>
              </a:rPr>
              <a:pPr>
                <a:defRPr/>
              </a:pPr>
              <a:t>41</a:t>
            </a:fld>
            <a:endParaRPr lang="en-US" dirty="0">
              <a:solidFill>
                <a:prstClr val="white"/>
              </a:solidFill>
            </a:endParaRPr>
          </a:p>
        </p:txBody>
      </p:sp>
      <p:sp>
        <p:nvSpPr>
          <p:cNvPr id="7" name="Rectangle 6"/>
          <p:cNvSpPr/>
          <p:nvPr/>
        </p:nvSpPr>
        <p:spPr>
          <a:xfrm>
            <a:off x="0" y="0"/>
            <a:ext cx="2971800" cy="5334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Online</a:t>
            </a:r>
            <a:endParaRPr lang="en-US" dirty="0"/>
          </a:p>
        </p:txBody>
      </p:sp>
      <p:sp>
        <p:nvSpPr>
          <p:cNvPr id="5" name="Slide Number Placeholder 3"/>
          <p:cNvSpPr txBox="1">
            <a:spLocks/>
          </p:cNvSpPr>
          <p:nvPr/>
        </p:nvSpPr>
        <p:spPr>
          <a:xfrm>
            <a:off x="8050307" y="642807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41</a:t>
            </a:fld>
            <a:endParaRPr lang="en-US" dirty="0">
              <a:solidFill>
                <a:srgbClr val="898989"/>
              </a:solidFill>
            </a:endParaRPr>
          </a:p>
        </p:txBody>
      </p:sp>
      <p:pic>
        <p:nvPicPr>
          <p:cNvPr id="2" name="Picture 1" descr="160x600_CE_X2logo_fram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3800" y="1143000"/>
            <a:ext cx="1280160" cy="4800600"/>
          </a:xfrm>
          <a:prstGeom prst="rect">
            <a:avLst/>
          </a:prstGeom>
          <a:ln>
            <a:noFill/>
          </a:ln>
          <a:effectLst>
            <a:outerShdw blurRad="292100" dist="139700" dir="2700000" algn="tl" rotWithShape="0">
              <a:srgbClr val="333333">
                <a:alpha val="65000"/>
              </a:srgbClr>
            </a:outerShdw>
          </a:effectLst>
        </p:spPr>
      </p:pic>
      <p:pic>
        <p:nvPicPr>
          <p:cNvPr id="3" name="Picture 2" descr="160x600_CE_X2logo_fram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143000"/>
            <a:ext cx="1280160" cy="4800600"/>
          </a:xfrm>
          <a:prstGeom prst="rect">
            <a:avLst/>
          </a:prstGeom>
          <a:ln>
            <a:noFill/>
          </a:ln>
          <a:effectLst>
            <a:outerShdw blurRad="292100" dist="139700" dir="2700000" algn="tl" rotWithShape="0">
              <a:srgbClr val="333333">
                <a:alpha val="65000"/>
              </a:srgbClr>
            </a:outerShdw>
          </a:effectLst>
        </p:spPr>
      </p:pic>
      <p:pic>
        <p:nvPicPr>
          <p:cNvPr id="8" name="Picture 7" descr="300X250_PH_frame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600200"/>
            <a:ext cx="2468880" cy="2057400"/>
          </a:xfrm>
          <a:prstGeom prst="rect">
            <a:avLst/>
          </a:prstGeom>
          <a:ln>
            <a:noFill/>
          </a:ln>
          <a:effectLst>
            <a:outerShdw blurRad="292100" dist="139700" dir="2700000" algn="tl" rotWithShape="0">
              <a:srgbClr val="333333">
                <a:alpha val="65000"/>
              </a:srgbClr>
            </a:outerShdw>
          </a:effectLst>
        </p:spPr>
      </p:pic>
      <p:pic>
        <p:nvPicPr>
          <p:cNvPr id="9" name="Picture 8" descr="300X250_PH_frame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95600" y="1600200"/>
            <a:ext cx="2438400" cy="2032000"/>
          </a:xfrm>
          <a:prstGeom prst="rect">
            <a:avLst/>
          </a:prstGeom>
          <a:ln>
            <a:noFill/>
          </a:ln>
          <a:effectLst>
            <a:outerShdw blurRad="292100" dist="139700" dir="2700000" algn="tl" rotWithShape="0">
              <a:srgbClr val="333333">
                <a:alpha val="65000"/>
              </a:srgbClr>
            </a:outerShdw>
          </a:effectLst>
        </p:spPr>
      </p:pic>
      <p:pic>
        <p:nvPicPr>
          <p:cNvPr id="11" name="Picture 10" descr="728X90_SC_X2logo_frame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400" y="5334000"/>
            <a:ext cx="5478208" cy="677252"/>
          </a:xfrm>
          <a:prstGeom prst="rect">
            <a:avLst/>
          </a:prstGeom>
          <a:ln>
            <a:noFill/>
          </a:ln>
          <a:effectLst>
            <a:outerShdw blurRad="292100" dist="139700" dir="2700000" algn="tl" rotWithShape="0">
              <a:srgbClr val="333333">
                <a:alpha val="65000"/>
              </a:srgbClr>
            </a:outerShdw>
          </a:effectLst>
        </p:spPr>
      </p:pic>
      <p:pic>
        <p:nvPicPr>
          <p:cNvPr id="12" name="Picture 11" descr="728X90_SC_X2logo_frame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2400" y="4572000"/>
            <a:ext cx="5486400" cy="678264"/>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457200" y="1066800"/>
            <a:ext cx="2590800" cy="381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Box (300x250)</a:t>
            </a:r>
            <a:endParaRPr lang="en-US" dirty="0"/>
          </a:p>
        </p:txBody>
      </p:sp>
      <p:sp>
        <p:nvSpPr>
          <p:cNvPr id="16" name="Rectangle 15"/>
          <p:cNvSpPr/>
          <p:nvPr/>
        </p:nvSpPr>
        <p:spPr>
          <a:xfrm>
            <a:off x="5943600" y="609600"/>
            <a:ext cx="3048000" cy="5715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096000" y="457200"/>
            <a:ext cx="2590800" cy="381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Skyscraper (160x600)</a:t>
            </a:r>
            <a:endParaRPr lang="en-US" dirty="0"/>
          </a:p>
        </p:txBody>
      </p:sp>
      <p:sp>
        <p:nvSpPr>
          <p:cNvPr id="18" name="Rectangle 17"/>
          <p:cNvSpPr/>
          <p:nvPr/>
        </p:nvSpPr>
        <p:spPr>
          <a:xfrm>
            <a:off x="152400" y="4191000"/>
            <a:ext cx="5638800" cy="2133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200" y="4038600"/>
            <a:ext cx="3276600" cy="381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Leaderboard (728x90)</a:t>
            </a:r>
            <a:endParaRPr lang="en-US" dirty="0"/>
          </a:p>
        </p:txBody>
      </p:sp>
    </p:spTree>
    <p:extLst>
      <p:ext uri="{BB962C8B-B14F-4D97-AF65-F5344CB8AC3E}">
        <p14:creationId xmlns:p14="http://schemas.microsoft.com/office/powerpoint/2010/main" val="335459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prstClr val="white"/>
                </a:solidFill>
              </a:rPr>
              <a:t>Pg. </a:t>
            </a:r>
            <a:fld id="{51B9F101-B791-446C-8FD7-951111335F5F}" type="slidenum">
              <a:rPr lang="en-US" smtClean="0">
                <a:solidFill>
                  <a:prstClr val="white"/>
                </a:solidFill>
              </a:rPr>
              <a:pPr>
                <a:defRPr/>
              </a:pPr>
              <a:t>42</a:t>
            </a:fld>
            <a:endParaRPr lang="en-US" dirty="0">
              <a:solidFill>
                <a:prstClr val="white"/>
              </a:solidFill>
            </a:endParaRPr>
          </a:p>
        </p:txBody>
      </p:sp>
      <p:sp>
        <p:nvSpPr>
          <p:cNvPr id="6" name="Rectangle 5"/>
          <p:cNvSpPr/>
          <p:nvPr/>
        </p:nvSpPr>
        <p:spPr>
          <a:xfrm>
            <a:off x="0" y="0"/>
            <a:ext cx="2971800" cy="5334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Outdoor</a:t>
            </a:r>
            <a:endParaRPr lang="en-US" dirty="0"/>
          </a:p>
        </p:txBody>
      </p:sp>
      <p:sp>
        <p:nvSpPr>
          <p:cNvPr id="5" name="Slide Number Placeholder 3"/>
          <p:cNvSpPr txBox="1">
            <a:spLocks/>
          </p:cNvSpPr>
          <p:nvPr/>
        </p:nvSpPr>
        <p:spPr>
          <a:xfrm>
            <a:off x="8050307" y="642807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42</a:t>
            </a:fld>
            <a:endParaRPr lang="en-US" dirty="0">
              <a:solidFill>
                <a:srgbClr val="898989"/>
              </a:solidFill>
            </a:endParaRPr>
          </a:p>
        </p:txBody>
      </p:sp>
      <p:pic>
        <p:nvPicPr>
          <p:cNvPr id="2" name="Picture 1" descr="COMPETITIVE_EDGE_X2logo_BusKing.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62200" y="762000"/>
            <a:ext cx="6248400" cy="3124200"/>
          </a:xfrm>
          <a:prstGeom prst="rect">
            <a:avLst/>
          </a:prstGeom>
          <a:ln>
            <a:noFill/>
          </a:ln>
          <a:effectLst>
            <a:outerShdw blurRad="292100" dist="139700" dir="2700000" algn="tl" rotWithShape="0">
              <a:srgbClr val="333333">
                <a:alpha val="65000"/>
              </a:srgbClr>
            </a:outerShdw>
          </a:effectLst>
        </p:spPr>
      </p:pic>
      <p:pic>
        <p:nvPicPr>
          <p:cNvPr id="9" name="Picture 8" descr="PACKED_HOUSE_SuperKin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62200" y="4267199"/>
            <a:ext cx="6248400" cy="194295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381000" y="1752600"/>
            <a:ext cx="1752600" cy="12192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 Kings</a:t>
            </a:r>
            <a:endParaRPr lang="en-US" dirty="0"/>
          </a:p>
        </p:txBody>
      </p:sp>
      <p:sp>
        <p:nvSpPr>
          <p:cNvPr id="11" name="Rectangle 10"/>
          <p:cNvSpPr/>
          <p:nvPr/>
        </p:nvSpPr>
        <p:spPr>
          <a:xfrm>
            <a:off x="381000" y="4648200"/>
            <a:ext cx="1752600" cy="12192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Super Bus Kings</a:t>
            </a:r>
            <a:endParaRPr lang="en-US" dirty="0"/>
          </a:p>
        </p:txBody>
      </p:sp>
    </p:spTree>
    <p:extLst>
      <p:ext uri="{BB962C8B-B14F-4D97-AF65-F5344CB8AC3E}">
        <p14:creationId xmlns:p14="http://schemas.microsoft.com/office/powerpoint/2010/main" val="61442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smtClean="0">
                <a:solidFill>
                  <a:prstClr val="white"/>
                </a:solidFill>
              </a:rPr>
              <a:t>Pg. </a:t>
            </a:r>
            <a:fld id="{51B9F101-B791-446C-8FD7-951111335F5F}" type="slidenum">
              <a:rPr lang="en-US" smtClean="0">
                <a:solidFill>
                  <a:prstClr val="white"/>
                </a:solidFill>
              </a:rPr>
              <a:pPr>
                <a:defRPr/>
              </a:pPr>
              <a:t>43</a:t>
            </a:fld>
            <a:endParaRPr lang="en-US" dirty="0">
              <a:solidFill>
                <a:prstClr val="white"/>
              </a:solidFill>
            </a:endParaRPr>
          </a:p>
        </p:txBody>
      </p:sp>
      <p:sp>
        <p:nvSpPr>
          <p:cNvPr id="6" name="Rectangle 5"/>
          <p:cNvSpPr/>
          <p:nvPr/>
        </p:nvSpPr>
        <p:spPr>
          <a:xfrm>
            <a:off x="0" y="0"/>
            <a:ext cx="2971800" cy="5334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Outdoor</a:t>
            </a:r>
            <a:endParaRPr lang="en-US" dirty="0"/>
          </a:p>
        </p:txBody>
      </p:sp>
      <p:sp>
        <p:nvSpPr>
          <p:cNvPr id="5" name="Slide Number Placeholder 3"/>
          <p:cNvSpPr txBox="1">
            <a:spLocks/>
          </p:cNvSpPr>
          <p:nvPr/>
        </p:nvSpPr>
        <p:spPr>
          <a:xfrm>
            <a:off x="8050307" y="6428070"/>
            <a:ext cx="990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557213" indent="-2143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572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001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543050" indent="-1714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EDB8AF70-1456-4823-87B8-DC29BEA67979}" type="slidenum">
              <a:rPr lang="en-US" smtClean="0">
                <a:solidFill>
                  <a:srgbClr val="898989"/>
                </a:solidFill>
              </a:rPr>
              <a:pPr eaLnBrk="1" hangingPunct="1"/>
              <a:t>43</a:t>
            </a:fld>
            <a:endParaRPr lang="en-US" dirty="0">
              <a:solidFill>
                <a:srgbClr val="898989"/>
              </a:solidFill>
            </a:endParaRPr>
          </a:p>
        </p:txBody>
      </p:sp>
      <p:pic>
        <p:nvPicPr>
          <p:cNvPr id="8" name="Picture 7" descr="WPTGCG_X2logo_BusCard_Imag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6600" y="4343400"/>
            <a:ext cx="5207728" cy="1905000"/>
          </a:xfrm>
          <a:prstGeom prst="rect">
            <a:avLst/>
          </a:prstGeom>
          <a:ln>
            <a:solidFill>
              <a:schemeClr val="tx2"/>
            </a:solidFill>
          </a:ln>
          <a:effectLst>
            <a:outerShdw blurRad="292100" dist="139700" dir="2700000" algn="tl" rotWithShape="0">
              <a:srgbClr val="333333">
                <a:alpha val="65000"/>
              </a:srgbClr>
            </a:outerShdw>
          </a:effectLst>
        </p:spPr>
      </p:pic>
      <p:pic>
        <p:nvPicPr>
          <p:cNvPr id="3" name="Picture 2" descr="COMPETITIVE_EDGE_X2logo_Shelt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14800" y="1066800"/>
            <a:ext cx="3422467" cy="281940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57200" y="4724400"/>
            <a:ext cx="1752600" cy="12192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 Interiors</a:t>
            </a:r>
            <a:endParaRPr lang="en-US" dirty="0"/>
          </a:p>
        </p:txBody>
      </p:sp>
      <p:sp>
        <p:nvSpPr>
          <p:cNvPr id="13" name="Rectangle 12"/>
          <p:cNvSpPr/>
          <p:nvPr/>
        </p:nvSpPr>
        <p:spPr>
          <a:xfrm>
            <a:off x="457200" y="1828800"/>
            <a:ext cx="1752600" cy="12192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Bus Shelters</a:t>
            </a:r>
            <a:endParaRPr lang="en-US" dirty="0"/>
          </a:p>
        </p:txBody>
      </p:sp>
    </p:spTree>
    <p:extLst>
      <p:ext uri="{BB962C8B-B14F-4D97-AF65-F5344CB8AC3E}">
        <p14:creationId xmlns:p14="http://schemas.microsoft.com/office/powerpoint/2010/main" val="8751359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969"/>
            <a:ext cx="9151056" cy="6904832"/>
          </a:xfrm>
          <a:prstGeom prst="rect">
            <a:avLst/>
          </a:prstGeom>
        </p:spPr>
      </p:pic>
      <p:sp>
        <p:nvSpPr>
          <p:cNvPr id="6" name="Title 1"/>
          <p:cNvSpPr>
            <a:spLocks noGrp="1"/>
          </p:cNvSpPr>
          <p:nvPr>
            <p:ph type="title"/>
          </p:nvPr>
        </p:nvSpPr>
        <p:spPr/>
        <p:txBody>
          <a:bodyPr/>
          <a:lstStyle/>
          <a:p>
            <a:r>
              <a:rPr lang="en-US" dirty="0" smtClean="0">
                <a:latin typeface="Helvetica Neue Light"/>
                <a:cs typeface="Helvetica Neue Light"/>
              </a:rPr>
              <a:t>Ads Are Customizable</a:t>
            </a:r>
            <a:endParaRPr lang="en-US" dirty="0">
              <a:latin typeface="Helvetica Neue Light"/>
              <a:cs typeface="Helvetica Neue Light"/>
            </a:endParaRPr>
          </a:p>
        </p:txBody>
      </p:sp>
      <p:sp>
        <p:nvSpPr>
          <p:cNvPr id="3" name="Content Placeholder 2"/>
          <p:cNvSpPr>
            <a:spLocks noGrp="1"/>
          </p:cNvSpPr>
          <p:nvPr>
            <p:ph idx="1"/>
          </p:nvPr>
        </p:nvSpPr>
        <p:spPr>
          <a:xfrm>
            <a:off x="3733800" y="1752600"/>
            <a:ext cx="4857751" cy="4343400"/>
          </a:xfrm>
        </p:spPr>
        <p:txBody>
          <a:bodyPr>
            <a:normAutofit lnSpcReduction="10000"/>
          </a:bodyPr>
          <a:lstStyle/>
          <a:p>
            <a:r>
              <a:rPr lang="en-US" sz="2000" b="1" dirty="0">
                <a:latin typeface="Helvetica Neue"/>
                <a:cs typeface="Helvetica Neue"/>
              </a:rPr>
              <a:t>Ads are customizable: </a:t>
            </a:r>
            <a:r>
              <a:rPr lang="en-US" sz="2000" dirty="0">
                <a:latin typeface="Helvetica Neue Light"/>
                <a:cs typeface="Helvetica Neue Light"/>
              </a:rPr>
              <a:t>Local agencies have the ability to include </a:t>
            </a:r>
            <a:r>
              <a:rPr lang="en-US" sz="2000" dirty="0" smtClean="0">
                <a:latin typeface="Helvetica Neue Light"/>
                <a:cs typeface="Helvetica Neue Light"/>
              </a:rPr>
              <a:t>system logos, local messaging and relevant blades</a:t>
            </a:r>
            <a:endParaRPr lang="en-US" sz="2000" dirty="0">
              <a:latin typeface="Helvetica Neue Light"/>
              <a:cs typeface="Helvetica Neue Light"/>
            </a:endParaRPr>
          </a:p>
          <a:p>
            <a:r>
              <a:rPr lang="en-US" sz="2000" b="1" dirty="0">
                <a:latin typeface="Helvetica Neue"/>
                <a:cs typeface="Helvetica Neue"/>
              </a:rPr>
              <a:t>Locked InDesign files available: </a:t>
            </a:r>
            <a:r>
              <a:rPr lang="en-US" sz="2000" dirty="0">
                <a:latin typeface="Helvetica Neue Light"/>
                <a:cs typeface="Helvetica Neue Light"/>
              </a:rPr>
              <a:t>To allow for logo customization of up to two logos, as well as local copy and fact changes</a:t>
            </a:r>
          </a:p>
          <a:p>
            <a:r>
              <a:rPr lang="en-US" sz="2000" b="1" dirty="0">
                <a:latin typeface="Helvetica Neue"/>
                <a:cs typeface="Helvetica Neue"/>
              </a:rPr>
              <a:t>How to access: </a:t>
            </a:r>
            <a:endParaRPr lang="en-US" sz="2000" b="1" dirty="0" smtClean="0">
              <a:latin typeface="Helvetica Neue"/>
              <a:cs typeface="Helvetica Neue"/>
            </a:endParaRPr>
          </a:p>
          <a:p>
            <a:pPr lvl="1"/>
            <a:r>
              <a:rPr lang="en-US" sz="2000" dirty="0" smtClean="0">
                <a:latin typeface="Helvetica Neue Light"/>
                <a:cs typeface="Helvetica Neue Light"/>
              </a:rPr>
              <a:t>Visit the member section of </a:t>
            </a:r>
            <a:r>
              <a:rPr lang="en-US" sz="2000" dirty="0" err="1" smtClean="0">
                <a:latin typeface="Helvetica Neue Light"/>
                <a:cs typeface="Helvetica Neue Light"/>
              </a:rPr>
              <a:t>apta.com</a:t>
            </a:r>
            <a:r>
              <a:rPr lang="en-US" sz="2000" dirty="0" smtClean="0">
                <a:latin typeface="Helvetica Neue Light"/>
                <a:cs typeface="Helvetica Neue Light"/>
              </a:rPr>
              <a:t> to </a:t>
            </a:r>
            <a:r>
              <a:rPr lang="en-US" sz="2000" dirty="0">
                <a:latin typeface="Helvetica Neue Light"/>
                <a:cs typeface="Helvetica Neue Light"/>
              </a:rPr>
              <a:t>see more of the ads</a:t>
            </a:r>
          </a:p>
          <a:p>
            <a:pPr lvl="1"/>
            <a:r>
              <a:rPr lang="en-US" sz="2000" dirty="0" smtClean="0">
                <a:latin typeface="Helvetica Neue Light"/>
                <a:cs typeface="Helvetica Neue Light"/>
              </a:rPr>
              <a:t>Email </a:t>
            </a:r>
            <a:r>
              <a:rPr lang="en-US" sz="2000" dirty="0" smtClean="0">
                <a:latin typeface="Helvetica Neue Light"/>
                <a:cs typeface="Helvetica Neue Light"/>
                <a:hlinkClick r:id="rId3"/>
              </a:rPr>
              <a:t>mwilliams@apta.com</a:t>
            </a:r>
            <a:r>
              <a:rPr lang="en-US" sz="2000" dirty="0" smtClean="0">
                <a:latin typeface="Helvetica Neue Light"/>
                <a:cs typeface="Helvetica Neue Light"/>
              </a:rPr>
              <a:t> to </a:t>
            </a:r>
            <a:r>
              <a:rPr lang="en-US" sz="2000" dirty="0">
                <a:latin typeface="Helvetica Neue Light"/>
                <a:cs typeface="Helvetica Neue Light"/>
              </a:rPr>
              <a:t>obtain customizable </a:t>
            </a:r>
            <a:r>
              <a:rPr lang="en-US" sz="2000" dirty="0" smtClean="0">
                <a:latin typeface="Helvetica Neue Light"/>
                <a:cs typeface="Helvetica Neue Light"/>
              </a:rPr>
              <a:t>design files</a:t>
            </a:r>
            <a:endParaRPr lang="en-US" sz="2000" dirty="0">
              <a:latin typeface="Helvetica Neue Light"/>
              <a:cs typeface="Helvetica Neue Light"/>
            </a:endParaRPr>
          </a:p>
          <a:p>
            <a:pPr lvl="2"/>
            <a:endParaRPr lang="en-US" dirty="0">
              <a:latin typeface="Helvetica Neue Light"/>
              <a:cs typeface="Helvetica Neue Light"/>
            </a:endParaRPr>
          </a:p>
          <a:p>
            <a:endParaRPr lang="en-US" dirty="0"/>
          </a:p>
        </p:txBody>
      </p:sp>
      <p:sp>
        <p:nvSpPr>
          <p:cNvPr id="8"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44</a:t>
            </a:fld>
            <a:endParaRPr lang="en-US" dirty="0">
              <a:solidFill>
                <a:srgbClr val="898989"/>
              </a:solidFill>
            </a:endParaRPr>
          </a:p>
        </p:txBody>
      </p:sp>
      <p:pic>
        <p:nvPicPr>
          <p:cNvPr id="7" name="Picture 6" descr="COMPETITIVE_EDGE_X2logo_prin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 y="1981200"/>
            <a:ext cx="3023451" cy="3913749"/>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a:off x="381000" y="5181600"/>
            <a:ext cx="1489576" cy="533400"/>
          </a:xfrm>
          <a:prstGeom prst="ellipse">
            <a:avLst/>
          </a:prstGeom>
          <a:solidFill>
            <a:srgbClr val="D9D9D9">
              <a:alpha val="41000"/>
            </a:srgbClr>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90800" y="5257800"/>
            <a:ext cx="838200" cy="381000"/>
          </a:xfrm>
          <a:prstGeom prst="ellipse">
            <a:avLst/>
          </a:prstGeom>
          <a:solidFill>
            <a:schemeClr val="bg1">
              <a:lumMod val="85000"/>
              <a:alpha val="41000"/>
            </a:schemeClr>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219200" y="2590800"/>
            <a:ext cx="685800" cy="381000"/>
          </a:xfrm>
          <a:prstGeom prst="ellipse">
            <a:avLst/>
          </a:prstGeom>
          <a:solidFill>
            <a:srgbClr val="D9D9D9">
              <a:alpha val="41000"/>
            </a:srgbClr>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476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2255"/>
            <a:ext cx="9151056" cy="6904832"/>
          </a:xfrm>
          <a:prstGeom prst="rect">
            <a:avLst/>
          </a:prstGeom>
        </p:spPr>
      </p:pic>
      <p:sp>
        <p:nvSpPr>
          <p:cNvPr id="2" name="Title 1"/>
          <p:cNvSpPr>
            <a:spLocks noGrp="1"/>
          </p:cNvSpPr>
          <p:nvPr>
            <p:ph type="title"/>
          </p:nvPr>
        </p:nvSpPr>
        <p:spPr>
          <a:prstGeom prst="rect">
            <a:avLst/>
          </a:prstGeom>
        </p:spPr>
        <p:txBody>
          <a:bodyPr/>
          <a:lstStyle/>
          <a:p>
            <a:r>
              <a:rPr lang="en-US" dirty="0" smtClean="0">
                <a:latin typeface="Helvetica Neue Light"/>
                <a:cs typeface="Helvetica Neue Light"/>
              </a:rPr>
              <a:t>What’s Customizable?</a:t>
            </a:r>
            <a:endParaRPr lang="en-US" dirty="0">
              <a:latin typeface="Helvetica Neue Light"/>
              <a:cs typeface="Helvetica Neue Light"/>
            </a:endParaRPr>
          </a:p>
        </p:txBody>
      </p:sp>
      <p:sp>
        <p:nvSpPr>
          <p:cNvPr id="15" name="Rectangle 14"/>
          <p:cNvSpPr/>
          <p:nvPr/>
        </p:nvSpPr>
        <p:spPr>
          <a:xfrm>
            <a:off x="5486400" y="2286000"/>
            <a:ext cx="2895600" cy="9144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Helvetica Neue"/>
                <a:cs typeface="Helvetica Neue"/>
              </a:rPr>
              <a:t>Blade: </a:t>
            </a:r>
            <a:r>
              <a:rPr lang="en-US" dirty="0" smtClean="0">
                <a:latin typeface="Helvetica Neue Light"/>
                <a:cs typeface="Helvetica Neue Light"/>
              </a:rPr>
              <a:t>Bus/Train/Both</a:t>
            </a:r>
          </a:p>
          <a:p>
            <a:pPr algn="ctr"/>
            <a:r>
              <a:rPr lang="en-US" sz="1400" dirty="0" smtClean="0">
                <a:latin typeface="Helvetica Neue Light"/>
                <a:cs typeface="Helvetica Neue Light"/>
              </a:rPr>
              <a:t>(depends on system)</a:t>
            </a:r>
            <a:endParaRPr lang="en-US" sz="1400" dirty="0">
              <a:latin typeface="Helvetica Neue Light"/>
              <a:cs typeface="Helvetica Neue Light"/>
            </a:endParaRPr>
          </a:p>
        </p:txBody>
      </p:sp>
      <p:sp>
        <p:nvSpPr>
          <p:cNvPr id="22" name="TextBox 21"/>
          <p:cNvSpPr txBox="1"/>
          <p:nvPr/>
        </p:nvSpPr>
        <p:spPr>
          <a:xfrm>
            <a:off x="5334000" y="6550839"/>
            <a:ext cx="4143476" cy="276999"/>
          </a:xfrm>
          <a:prstGeom prst="rect">
            <a:avLst/>
          </a:prstGeom>
          <a:noFill/>
        </p:spPr>
        <p:txBody>
          <a:bodyPr wrap="square" rtlCol="0">
            <a:spAutoFit/>
          </a:bodyPr>
          <a:lstStyle/>
          <a:p>
            <a:r>
              <a:rPr lang="en-US" sz="1200" i="1" dirty="0" smtClean="0">
                <a:solidFill>
                  <a:schemeClr val="tx1">
                    <a:lumMod val="75000"/>
                    <a:lumOff val="25000"/>
                  </a:schemeClr>
                </a:solidFill>
              </a:rPr>
              <a:t>Photography is for display only – not for publication. </a:t>
            </a:r>
            <a:endParaRPr lang="en-US" sz="1200" i="1" dirty="0">
              <a:solidFill>
                <a:schemeClr val="tx1">
                  <a:lumMod val="75000"/>
                  <a:lumOff val="25000"/>
                </a:schemeClr>
              </a:solidFill>
            </a:endParaRPr>
          </a:p>
        </p:txBody>
      </p:sp>
      <p:pic>
        <p:nvPicPr>
          <p:cNvPr id="3" name="Picture 2" descr="DETAIL_SIGNAGE_BU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2133600"/>
            <a:ext cx="762000" cy="1163786"/>
          </a:xfrm>
          <a:prstGeom prst="rect">
            <a:avLst/>
          </a:prstGeom>
          <a:ln>
            <a:noFill/>
          </a:ln>
          <a:effectLst>
            <a:outerShdw blurRad="292100" dist="139700" dir="2700000" algn="tl" rotWithShape="0">
              <a:srgbClr val="333333">
                <a:alpha val="65000"/>
              </a:srgbClr>
            </a:outerShdw>
          </a:effectLst>
        </p:spPr>
      </p:pic>
      <p:pic>
        <p:nvPicPr>
          <p:cNvPr id="4" name="Picture 3" descr="DETAIL_SIGNAGE_MULTIMODA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34732" y="2133600"/>
            <a:ext cx="783614" cy="1143000"/>
          </a:xfrm>
          <a:prstGeom prst="rect">
            <a:avLst/>
          </a:prstGeom>
          <a:ln>
            <a:noFill/>
          </a:ln>
          <a:effectLst>
            <a:outerShdw blurRad="292100" dist="139700" dir="2700000" algn="tl" rotWithShape="0">
              <a:srgbClr val="333333">
                <a:alpha val="65000"/>
              </a:srgbClr>
            </a:outerShdw>
          </a:effectLst>
        </p:spPr>
      </p:pic>
      <p:pic>
        <p:nvPicPr>
          <p:cNvPr id="5" name="Picture 4" descr="DETAIL_SIGNAGE_RAIL.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90800" y="2133600"/>
            <a:ext cx="685799" cy="1172653"/>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5715000" y="5562600"/>
            <a:ext cx="2895600" cy="9144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Helvetica Neue"/>
                <a:cs typeface="Helvetica Neue"/>
              </a:rPr>
              <a:t>Logos: </a:t>
            </a:r>
            <a:r>
              <a:rPr lang="en-US" dirty="0" smtClean="0">
                <a:latin typeface="Helvetica Neue Light"/>
                <a:cs typeface="Helvetica Neue Light"/>
              </a:rPr>
              <a:t>Up to 2</a:t>
            </a:r>
          </a:p>
          <a:p>
            <a:pPr algn="ctr"/>
            <a:r>
              <a:rPr lang="en-US" sz="1400" dirty="0" smtClean="0">
                <a:latin typeface="Helvetica Neue Light"/>
                <a:cs typeface="Helvetica Neue Light"/>
              </a:rPr>
              <a:t>(Agency with APTA or Partner</a:t>
            </a:r>
            <a:r>
              <a:rPr lang="en-US" sz="1200" dirty="0" smtClean="0">
                <a:latin typeface="Helvetica Neue Light"/>
                <a:cs typeface="Helvetica Neue Light"/>
              </a:rPr>
              <a:t>)</a:t>
            </a:r>
            <a:endParaRPr lang="en-US" sz="1200" dirty="0">
              <a:latin typeface="Helvetica Neue Light"/>
              <a:cs typeface="Helvetica Neue Light"/>
            </a:endParaRPr>
          </a:p>
        </p:txBody>
      </p:sp>
      <p:sp>
        <p:nvSpPr>
          <p:cNvPr id="20" name="Rectangle 19"/>
          <p:cNvSpPr/>
          <p:nvPr/>
        </p:nvSpPr>
        <p:spPr>
          <a:xfrm>
            <a:off x="990600" y="5562600"/>
            <a:ext cx="2895600" cy="9144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Light"/>
              <a:cs typeface="Helvetica Neue Light"/>
            </a:endParaRPr>
          </a:p>
          <a:p>
            <a:pPr algn="ctr"/>
            <a:r>
              <a:rPr lang="en-US" b="1" dirty="0" smtClean="0">
                <a:latin typeface="Helvetica Neue"/>
                <a:cs typeface="Helvetica Neue"/>
              </a:rPr>
              <a:t>Copy: </a:t>
            </a:r>
            <a:r>
              <a:rPr lang="en-US" dirty="0" smtClean="0">
                <a:latin typeface="Helvetica Neue Light"/>
                <a:cs typeface="Helvetica Neue Light"/>
              </a:rPr>
              <a:t>Localize</a:t>
            </a:r>
          </a:p>
          <a:p>
            <a:pPr algn="ctr"/>
            <a:r>
              <a:rPr lang="en-US" sz="1400" dirty="0" smtClean="0">
                <a:latin typeface="Helvetica Neue Light"/>
                <a:cs typeface="Helvetica Neue Light"/>
              </a:rPr>
              <a:t>(Include city name/local facts</a:t>
            </a:r>
            <a:r>
              <a:rPr lang="en-US" sz="1200" dirty="0" smtClean="0"/>
              <a:t>)</a:t>
            </a:r>
            <a:endParaRPr lang="en-US" sz="1200" dirty="0"/>
          </a:p>
          <a:p>
            <a:pPr algn="ctr"/>
            <a:r>
              <a:rPr lang="en-US" b="1" dirty="0" smtClean="0"/>
              <a:t> </a:t>
            </a:r>
            <a:endParaRPr lang="en-US" sz="1400" dirty="0"/>
          </a:p>
        </p:txBody>
      </p:sp>
      <p:pic>
        <p:nvPicPr>
          <p:cNvPr id="6" name="Picture 5" descr="DETAIL_COMPETITIVE_EDGE_X2logo_print.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9600" y="3733800"/>
            <a:ext cx="7711754" cy="1314373"/>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533400" y="3733800"/>
            <a:ext cx="3886200" cy="11430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553200" y="3810000"/>
            <a:ext cx="1676400" cy="990600"/>
          </a:xfrm>
          <a:prstGeom prst="ellipse">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2438400" y="4876800"/>
            <a:ext cx="0" cy="609600"/>
          </a:xfrm>
          <a:prstGeom prst="straightConnector1">
            <a:avLst/>
          </a:prstGeom>
          <a:ln w="38100" cmpd="sng">
            <a:solidFill>
              <a:schemeClr val="tx2">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7391400" y="4800600"/>
            <a:ext cx="0" cy="609600"/>
          </a:xfrm>
          <a:prstGeom prst="straightConnector1">
            <a:avLst/>
          </a:prstGeom>
          <a:ln w="38100" cmpd="sng">
            <a:solidFill>
              <a:schemeClr val="tx2">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4572000" y="2743200"/>
            <a:ext cx="762000" cy="0"/>
          </a:xfrm>
          <a:prstGeom prst="straightConnector1">
            <a:avLst/>
          </a:prstGeom>
          <a:ln w="38100" cmpd="sng">
            <a:solidFill>
              <a:schemeClr val="tx2">
                <a:lumMod val="75000"/>
              </a:schemeClr>
            </a:solidFill>
            <a:tailEnd type="arrow"/>
          </a:ln>
        </p:spPr>
        <p:style>
          <a:lnRef idx="2">
            <a:schemeClr val="dk1"/>
          </a:lnRef>
          <a:fillRef idx="0">
            <a:schemeClr val="dk1"/>
          </a:fillRef>
          <a:effectRef idx="1">
            <a:schemeClr val="dk1"/>
          </a:effectRef>
          <a:fontRef idx="minor">
            <a:schemeClr val="tx1"/>
          </a:fontRef>
        </p:style>
      </p:cxnSp>
      <p:sp>
        <p:nvSpPr>
          <p:cNvPr id="30" name="Slide Number Placeholder 3"/>
          <p:cNvSpPr>
            <a:spLocks noGrp="1"/>
          </p:cNvSpPr>
          <p:nvPr>
            <p:ph type="sldNum" sz="quarter" idx="12"/>
          </p:nvPr>
        </p:nvSpPr>
        <p:spPr>
          <a:xfrm>
            <a:off x="8001000" y="624840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45</a:t>
            </a:fld>
            <a:endParaRPr lang="en-US" dirty="0">
              <a:solidFill>
                <a:srgbClr val="898989"/>
              </a:solidFill>
            </a:endParaRPr>
          </a:p>
        </p:txBody>
      </p:sp>
    </p:spTree>
    <p:extLst>
      <p:ext uri="{BB962C8B-B14F-4D97-AF65-F5344CB8AC3E}">
        <p14:creationId xmlns:p14="http://schemas.microsoft.com/office/powerpoint/2010/main" val="869085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inTube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 Placeholder 1"/>
          <p:cNvSpPr>
            <a:spLocks noGrp="1"/>
          </p:cNvSpPr>
          <p:nvPr>
            <p:ph type="body" sz="quarter" idx="10"/>
          </p:nvPr>
        </p:nvSpPr>
        <p:spPr/>
        <p:txBody>
          <a:bodyPr>
            <a:normAutofit fontScale="92500" lnSpcReduction="10000"/>
          </a:bodyPr>
          <a:lstStyle/>
          <a:p>
            <a:r>
              <a:rPr lang="en-US" dirty="0" smtClean="0"/>
              <a:t>Voices for public Transit: A Grassroots Movement</a:t>
            </a:r>
            <a:endParaRPr lang="en-US" dirty="0"/>
          </a:p>
        </p:txBody>
      </p:sp>
      <p:sp>
        <p:nvSpPr>
          <p:cNvPr id="3" name="TextBox 2"/>
          <p:cNvSpPr txBox="1"/>
          <p:nvPr/>
        </p:nvSpPr>
        <p:spPr>
          <a:xfrm>
            <a:off x="517005" y="1324447"/>
            <a:ext cx="4132073" cy="4930340"/>
          </a:xfrm>
          <a:prstGeom prst="rect">
            <a:avLst/>
          </a:prstGeom>
          <a:noFill/>
        </p:spPr>
        <p:txBody>
          <a:bodyPr wrap="square" lIns="82058" tIns="41029" rIns="82058" bIns="41029" rtlCol="0">
            <a:spAutoFit/>
          </a:bodyPr>
          <a:lstStyle/>
          <a:p>
            <a:pPr marL="307718" indent="-307718">
              <a:buFont typeface="Arial"/>
              <a:buChar char="•"/>
            </a:pPr>
            <a:r>
              <a:rPr lang="en-US" dirty="0">
                <a:solidFill>
                  <a:srgbClr val="595959"/>
                </a:solidFill>
                <a:latin typeface="Arial"/>
                <a:cs typeface="Arial"/>
              </a:rPr>
              <a:t>Build a national base of bi-partisan grassroots support for comprehensive public transportation and infrastructure investment.</a:t>
            </a:r>
          </a:p>
          <a:p>
            <a:pPr marL="307718" indent="-307718">
              <a:buFont typeface="Arial"/>
              <a:buChar char="•"/>
            </a:pPr>
            <a:endParaRPr lang="en-US" sz="900" dirty="0">
              <a:solidFill>
                <a:srgbClr val="595959"/>
              </a:solidFill>
              <a:latin typeface="Arial"/>
              <a:cs typeface="Arial"/>
            </a:endParaRPr>
          </a:p>
          <a:p>
            <a:pPr marL="666723" lvl="1" indent="-256432">
              <a:buFont typeface="Arial"/>
              <a:buChar char="•"/>
            </a:pPr>
            <a:r>
              <a:rPr lang="en-US" dirty="0">
                <a:solidFill>
                  <a:srgbClr val="595959"/>
                </a:solidFill>
                <a:latin typeface="Arial"/>
                <a:cs typeface="Arial"/>
              </a:rPr>
              <a:t>Increase understanding of public transportation issues;</a:t>
            </a:r>
          </a:p>
          <a:p>
            <a:pPr marL="666723" lvl="1" indent="-256432">
              <a:buFont typeface="Arial"/>
              <a:buChar char="•"/>
            </a:pPr>
            <a:endParaRPr lang="en-US" sz="900" dirty="0">
              <a:solidFill>
                <a:srgbClr val="595959"/>
              </a:solidFill>
              <a:latin typeface="Arial"/>
              <a:cs typeface="Arial"/>
            </a:endParaRPr>
          </a:p>
          <a:p>
            <a:pPr marL="666723" lvl="1" indent="-256432">
              <a:buFont typeface="Arial"/>
              <a:buChar char="•"/>
            </a:pPr>
            <a:r>
              <a:rPr lang="en-US" dirty="0">
                <a:solidFill>
                  <a:srgbClr val="595959"/>
                </a:solidFill>
                <a:latin typeface="Arial"/>
                <a:cs typeface="Arial"/>
              </a:rPr>
              <a:t>Build trust and cultivate long-term advocate commitment through ongoing education and engagement;</a:t>
            </a:r>
          </a:p>
          <a:p>
            <a:pPr marL="666723" lvl="1" indent="-256432">
              <a:buFont typeface="Arial"/>
              <a:buChar char="•"/>
            </a:pPr>
            <a:endParaRPr lang="en-US" sz="900" dirty="0">
              <a:solidFill>
                <a:srgbClr val="595959"/>
              </a:solidFill>
              <a:latin typeface="Arial"/>
              <a:cs typeface="Arial"/>
            </a:endParaRPr>
          </a:p>
          <a:p>
            <a:pPr marL="666723" lvl="1" indent="-256432">
              <a:buFont typeface="Arial"/>
              <a:buChar char="•"/>
            </a:pPr>
            <a:r>
              <a:rPr lang="en-US" dirty="0">
                <a:solidFill>
                  <a:srgbClr val="595959"/>
                </a:solidFill>
                <a:latin typeface="Arial"/>
                <a:cs typeface="Arial"/>
              </a:rPr>
              <a:t>Create a strong advocacy foundation upon which to build.</a:t>
            </a:r>
          </a:p>
          <a:p>
            <a:pPr algn="ctr"/>
            <a:r>
              <a:rPr lang="en-US" dirty="0">
                <a:solidFill>
                  <a:srgbClr val="595959"/>
                </a:solidFill>
                <a:latin typeface="Arial"/>
                <a:cs typeface="Arial"/>
              </a:rPr>
              <a:t> </a:t>
            </a:r>
          </a:p>
          <a:p>
            <a:pPr algn="ctr"/>
            <a:endParaRPr lang="en-US" dirty="0">
              <a:solidFill>
                <a:srgbClr val="595959"/>
              </a:solidFill>
              <a:latin typeface="Arial"/>
              <a:cs typeface="Arial"/>
            </a:endParaRPr>
          </a:p>
          <a:p>
            <a:pPr algn="ctr"/>
            <a:endParaRPr lang="en-US" dirty="0">
              <a:solidFill>
                <a:srgbClr val="595959"/>
              </a:solidFill>
              <a:latin typeface="Arial"/>
              <a:cs typeface="Arial"/>
            </a:endParaRPr>
          </a:p>
        </p:txBody>
      </p:sp>
      <p:pic>
        <p:nvPicPr>
          <p:cNvPr id="4" name="Picture 3" descr="Screen Shot 2014-03-11 at 6.26.22 AM.png"/>
          <p:cNvPicPr>
            <a:picLocks noChangeAspect="1"/>
          </p:cNvPicPr>
          <p:nvPr/>
        </p:nvPicPr>
        <p:blipFill rotWithShape="1">
          <a:blip r:embed="rId3" cstate="print">
            <a:extLst>
              <a:ext uri="{28A0092B-C50C-407E-A947-70E740481C1C}">
                <a14:useLocalDpi xmlns:a14="http://schemas.microsoft.com/office/drawing/2010/main" val="0"/>
              </a:ext>
            </a:extLst>
          </a:blip>
          <a:srcRect r="3027"/>
          <a:stretch/>
        </p:blipFill>
        <p:spPr>
          <a:xfrm>
            <a:off x="4649078" y="2068198"/>
            <a:ext cx="4214376" cy="3177232"/>
          </a:xfrm>
          <a:prstGeom prst="rect">
            <a:avLst/>
          </a:prstGeom>
        </p:spPr>
      </p:pic>
    </p:spTree>
    <p:extLst>
      <p:ext uri="{BB962C8B-B14F-4D97-AF65-F5344CB8AC3E}">
        <p14:creationId xmlns:p14="http://schemas.microsoft.com/office/powerpoint/2010/main" val="469610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inTube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399957" cy="6858000"/>
          </a:xfrm>
          <a:prstGeom prst="rect">
            <a:avLst/>
          </a:prstGeom>
        </p:spPr>
      </p:pic>
      <p:pic>
        <p:nvPicPr>
          <p:cNvPr id="3072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16" y="-14566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pPr>
              <a:defRPr/>
            </a:pPr>
            <a:r>
              <a:rPr lang="en-US" dirty="0" smtClean="0"/>
              <a:t>Steps to Build Voices for Public Transit</a:t>
            </a:r>
            <a:endParaRPr lang="en-US" dirty="0"/>
          </a:p>
        </p:txBody>
      </p:sp>
      <p:sp>
        <p:nvSpPr>
          <p:cNvPr id="3" name="Text Placeholder 24"/>
          <p:cNvSpPr txBox="1">
            <a:spLocks/>
          </p:cNvSpPr>
          <p:nvPr/>
        </p:nvSpPr>
        <p:spPr>
          <a:xfrm>
            <a:off x="499420" y="1319938"/>
            <a:ext cx="8243455" cy="728382"/>
          </a:xfrm>
          <a:prstGeom prst="rect">
            <a:avLst/>
          </a:prstGeom>
        </p:spPr>
        <p:txBody>
          <a:bodyPr lIns="82058" tIns="41029" rIns="82058" bIns="41029"/>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Narrow"/>
                <a:ea typeface="MS PGothic" pitchFamily="34" charset="-128"/>
                <a:cs typeface="Arial Narrow"/>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Narrow"/>
                <a:ea typeface="Arial Narrow" charset="0"/>
                <a:cs typeface="Arial Narrow"/>
              </a:defRPr>
            </a:lvl2pPr>
            <a:lvl3pPr marL="1141413" indent="-227013" algn="l" defTabSz="455613" rtl="0" eaLnBrk="0" fontAlgn="base" hangingPunct="0">
              <a:spcBef>
                <a:spcPct val="20000"/>
              </a:spcBef>
              <a:spcAft>
                <a:spcPct val="0"/>
              </a:spcAft>
              <a:buFont typeface="Arial" charset="0"/>
              <a:buChar char="•"/>
              <a:defRPr sz="2500" kern="1200">
                <a:solidFill>
                  <a:schemeClr val="tx1"/>
                </a:solidFill>
                <a:latin typeface="Arial Narrow"/>
                <a:ea typeface="Arial Narrow" charset="0"/>
                <a:cs typeface="Arial Narrow"/>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Arial Narrow"/>
                <a:ea typeface="Arial Narrow" charset="0"/>
                <a:cs typeface="Arial Narrow"/>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Arial Narrow"/>
                <a:ea typeface="Arial Narrow" charset="0"/>
                <a:cs typeface="Arial Narrow"/>
              </a:defRPr>
            </a:lvl5pPr>
            <a:lvl6pPr marL="2513718"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8"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800"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7" indent="-228520" algn="l" defTabSz="45703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300" dirty="0">
                <a:solidFill>
                  <a:schemeClr val="tx1">
                    <a:lumMod val="65000"/>
                    <a:lumOff val="35000"/>
                  </a:schemeClr>
                </a:solidFill>
                <a:latin typeface="+mj-lt"/>
              </a:rPr>
              <a:t>Campaign design required collaboration between multiple parties:  APTA, NAPTA and Heart &amp; Mind Strategies</a:t>
            </a:r>
          </a:p>
        </p:txBody>
      </p:sp>
    </p:spTree>
    <p:extLst>
      <p:ext uri="{BB962C8B-B14F-4D97-AF65-F5344CB8AC3E}">
        <p14:creationId xmlns:p14="http://schemas.microsoft.com/office/powerpoint/2010/main" val="23796749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529" y="403412"/>
            <a:ext cx="8636000" cy="739588"/>
          </a:xfrm>
        </p:spPr>
        <p:txBody>
          <a:bodyPr/>
          <a:lstStyle/>
          <a:p>
            <a:pPr indent="0" algn="ctr"/>
            <a:r>
              <a:rPr lang="en-US" sz="2118" dirty="0" smtClean="0"/>
              <a:t>Growing Digital Advocacy</a:t>
            </a:r>
            <a:endParaRPr lang="en-US" sz="2118" dirty="0"/>
          </a:p>
        </p:txBody>
      </p:sp>
      <p:sp>
        <p:nvSpPr>
          <p:cNvPr id="4" name="TextBox 3"/>
          <p:cNvSpPr txBox="1"/>
          <p:nvPr/>
        </p:nvSpPr>
        <p:spPr>
          <a:xfrm>
            <a:off x="694765" y="1277471"/>
            <a:ext cx="7956177" cy="2672591"/>
          </a:xfrm>
          <a:prstGeom prst="rect">
            <a:avLst/>
          </a:prstGeom>
          <a:noFill/>
        </p:spPr>
        <p:txBody>
          <a:bodyPr wrap="square" rtlCol="0">
            <a:spAutoFit/>
          </a:bodyPr>
          <a:lstStyle/>
          <a:p>
            <a:pPr>
              <a:buFont typeface="Wingdings" pitchFamily="2" charset="2"/>
              <a:buChar char="ü"/>
            </a:pPr>
            <a:r>
              <a:rPr lang="en-US" sz="1765" b="1" dirty="0">
                <a:solidFill>
                  <a:srgbClr val="595959"/>
                </a:solidFill>
                <a:latin typeface="+mn-lt"/>
              </a:rPr>
              <a:t>Promote Voices for Public Transit to industry stakeholders</a:t>
            </a:r>
          </a:p>
          <a:p>
            <a:pPr marL="599547" lvl="1" indent="-196113">
              <a:buFont typeface="Arial"/>
              <a:buChar char="•"/>
            </a:pPr>
            <a:r>
              <a:rPr lang="en-US" sz="1765" dirty="0">
                <a:solidFill>
                  <a:srgbClr val="595959"/>
                </a:solidFill>
                <a:latin typeface="+mn-lt"/>
              </a:rPr>
              <a:t>Emails to managers and employees</a:t>
            </a:r>
          </a:p>
          <a:p>
            <a:pPr marL="599547" lvl="1" indent="-196113">
              <a:buFont typeface="Arial"/>
              <a:buChar char="•"/>
            </a:pPr>
            <a:r>
              <a:rPr lang="en-US" sz="1765" dirty="0">
                <a:solidFill>
                  <a:srgbClr val="595959"/>
                </a:solidFill>
                <a:latin typeface="+mn-lt"/>
              </a:rPr>
              <a:t>Promote VPT via internal newsletters, intranet sites, social media posts</a:t>
            </a:r>
          </a:p>
          <a:p>
            <a:pPr marL="599547" lvl="1" indent="-196113">
              <a:buFont typeface="Arial"/>
              <a:buChar char="•"/>
            </a:pPr>
            <a:r>
              <a:rPr lang="en-US" sz="1765" dirty="0">
                <a:solidFill>
                  <a:srgbClr val="595959"/>
                </a:solidFill>
                <a:latin typeface="+mn-lt"/>
              </a:rPr>
              <a:t>Member “toolkit” communications can make it easy</a:t>
            </a:r>
          </a:p>
          <a:p>
            <a:pPr marL="599547" lvl="1" indent="-196113">
              <a:buFont typeface="Arial"/>
              <a:buChar char="•"/>
            </a:pPr>
            <a:endParaRPr lang="en-US" sz="882" dirty="0">
              <a:solidFill>
                <a:srgbClr val="595959"/>
              </a:solidFill>
              <a:latin typeface="+mn-lt"/>
            </a:endParaRPr>
          </a:p>
          <a:p>
            <a:pPr marL="196113" indent="-196113">
              <a:buFont typeface="Wingdings" charset="2"/>
              <a:buChar char="ü"/>
            </a:pPr>
            <a:r>
              <a:rPr lang="en-US" sz="1765" b="1" dirty="0">
                <a:solidFill>
                  <a:srgbClr val="595959"/>
                </a:solidFill>
                <a:latin typeface="+mn-lt"/>
              </a:rPr>
              <a:t>Promote Voices for Public Transit to consumers</a:t>
            </a:r>
          </a:p>
          <a:p>
            <a:pPr marL="599547" lvl="1" indent="-196113">
              <a:buFont typeface="Arial"/>
              <a:buChar char="•"/>
            </a:pPr>
            <a:r>
              <a:rPr lang="en-US" sz="1765" dirty="0">
                <a:solidFill>
                  <a:srgbClr val="595959"/>
                </a:solidFill>
                <a:latin typeface="+mn-lt"/>
              </a:rPr>
              <a:t>A vehicle to learn more</a:t>
            </a:r>
          </a:p>
          <a:p>
            <a:pPr marL="599547" lvl="1" indent="-196113">
              <a:buFont typeface="Arial"/>
              <a:buChar char="•"/>
            </a:pPr>
            <a:r>
              <a:rPr lang="en-US" sz="1765" dirty="0">
                <a:solidFill>
                  <a:srgbClr val="595959"/>
                </a:solidFill>
                <a:latin typeface="+mn-lt"/>
              </a:rPr>
              <a:t>Emails to consumer databases</a:t>
            </a:r>
          </a:p>
          <a:p>
            <a:pPr marL="599547" lvl="1" indent="-196113">
              <a:buFont typeface="Arial"/>
              <a:buChar char="•"/>
            </a:pPr>
            <a:r>
              <a:rPr lang="en-US" sz="1765" dirty="0">
                <a:solidFill>
                  <a:srgbClr val="595959"/>
                </a:solidFill>
                <a:latin typeface="+mn-lt"/>
              </a:rPr>
              <a:t>Highlight VPT in select consumer-facing advertising and PR initiatives</a:t>
            </a:r>
          </a:p>
          <a:p>
            <a:pPr marL="599547" lvl="1" indent="-196113">
              <a:buFont typeface="Arial"/>
              <a:buChar char="•"/>
            </a:pPr>
            <a:r>
              <a:rPr lang="en-US" sz="1765" dirty="0">
                <a:solidFill>
                  <a:srgbClr val="595959"/>
                </a:solidFill>
                <a:latin typeface="+mn-lt"/>
              </a:rPr>
              <a:t>Promote VPT on public website and social media properties</a:t>
            </a:r>
          </a:p>
        </p:txBody>
      </p:sp>
      <p:pic>
        <p:nvPicPr>
          <p:cNvPr id="3" name="Picture 2" descr="462535877-2 copy.jpg"/>
          <p:cNvPicPr>
            <a:picLocks noChangeAspect="1"/>
          </p:cNvPicPr>
          <p:nvPr/>
        </p:nvPicPr>
        <p:blipFill rotWithShape="1">
          <a:blip r:embed="rId2" cstate="print">
            <a:extLst>
              <a:ext uri="{28A0092B-C50C-407E-A947-70E740481C1C}">
                <a14:useLocalDpi xmlns:a14="http://schemas.microsoft.com/office/drawing/2010/main" val="0"/>
              </a:ext>
            </a:extLst>
          </a:blip>
          <a:srcRect l="5378" t="34268" r="1467" b="34644"/>
          <a:stretch/>
        </p:blipFill>
        <p:spPr>
          <a:xfrm>
            <a:off x="814294" y="4083632"/>
            <a:ext cx="7634940" cy="1698604"/>
          </a:xfrm>
          <a:prstGeom prst="rect">
            <a:avLst/>
          </a:prstGeom>
        </p:spPr>
      </p:pic>
    </p:spTree>
    <p:extLst>
      <p:ext uri="{BB962C8B-B14F-4D97-AF65-F5344CB8AC3E}">
        <p14:creationId xmlns:p14="http://schemas.microsoft.com/office/powerpoint/2010/main" val="10087667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LookingOutWindow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633" y="-750335"/>
            <a:ext cx="9179280" cy="7061447"/>
          </a:xfrm>
          <a:prstGeom prst="rect">
            <a:avLst/>
          </a:prstGeom>
        </p:spPr>
      </p:pic>
      <p:sp>
        <p:nvSpPr>
          <p:cNvPr id="2" name="Title 1"/>
          <p:cNvSpPr>
            <a:spLocks noGrp="1"/>
          </p:cNvSpPr>
          <p:nvPr>
            <p:ph type="title"/>
          </p:nvPr>
        </p:nvSpPr>
        <p:spPr/>
        <p:txBody>
          <a:bodyPr/>
          <a:lstStyle/>
          <a:p>
            <a:r>
              <a:rPr lang="en-US" dirty="0" smtClean="0"/>
              <a:t>Working Together, We Can Create a National Movement </a:t>
            </a:r>
            <a:endParaRPr lang="en-US" dirty="0"/>
          </a:p>
        </p:txBody>
      </p:sp>
      <p:sp>
        <p:nvSpPr>
          <p:cNvPr id="3" name="Content Placeholder 2"/>
          <p:cNvSpPr>
            <a:spLocks noGrp="1"/>
          </p:cNvSpPr>
          <p:nvPr>
            <p:ph idx="1"/>
          </p:nvPr>
        </p:nvSpPr>
        <p:spPr/>
        <p:txBody>
          <a:bodyPr>
            <a:normAutofit fontScale="77500" lnSpcReduction="20000"/>
          </a:bodyPr>
          <a:lstStyle/>
          <a:p>
            <a:r>
              <a:rPr lang="en-US" sz="2900" dirty="0" smtClean="0"/>
              <a:t>Advertising</a:t>
            </a:r>
            <a:endParaRPr lang="en-US" sz="2900" dirty="0"/>
          </a:p>
          <a:p>
            <a:r>
              <a:rPr lang="en-US" sz="2900" dirty="0" smtClean="0"/>
              <a:t>Media relations </a:t>
            </a:r>
          </a:p>
          <a:p>
            <a:r>
              <a:rPr lang="en-US" sz="2900" dirty="0" smtClean="0"/>
              <a:t>Social media  – Facebook: </a:t>
            </a:r>
            <a:r>
              <a:rPr lang="en-US" sz="2900" dirty="0" err="1" smtClean="0"/>
              <a:t>publictransportation</a:t>
            </a:r>
            <a:r>
              <a:rPr lang="en-US" sz="2900" dirty="0" smtClean="0"/>
              <a:t>; Twitter: </a:t>
            </a:r>
            <a:r>
              <a:rPr lang="en-US" sz="2900" dirty="0" err="1" smtClean="0"/>
              <a:t>APTA_transit</a:t>
            </a:r>
            <a:endParaRPr lang="en-US" sz="2900" dirty="0" smtClean="0"/>
          </a:p>
          <a:p>
            <a:r>
              <a:rPr lang="en-US" sz="2900" dirty="0" smtClean="0"/>
              <a:t>Send us stories of public transportation contributing to economic/community growth</a:t>
            </a:r>
          </a:p>
          <a:p>
            <a:r>
              <a:rPr lang="en-US" sz="2900" dirty="0" smtClean="0"/>
              <a:t>Legislative outreach </a:t>
            </a:r>
            <a:r>
              <a:rPr lang="en-US" sz="2900" dirty="0"/>
              <a:t>to Congress members and staff</a:t>
            </a:r>
          </a:p>
          <a:p>
            <a:r>
              <a:rPr lang="en-US" sz="2900" dirty="0" smtClean="0"/>
              <a:t>Work with local partners and advocates</a:t>
            </a:r>
          </a:p>
          <a:p>
            <a:r>
              <a:rPr lang="en-US" sz="2900" dirty="0" smtClean="0"/>
              <a:t>Promote Voices for Public Transit – use #</a:t>
            </a:r>
            <a:r>
              <a:rPr lang="en-US" sz="2900" dirty="0" err="1" smtClean="0"/>
              <a:t>voicesfortransit</a:t>
            </a:r>
            <a:r>
              <a:rPr lang="en-US" sz="2900" dirty="0" smtClean="0"/>
              <a:t>, #</a:t>
            </a:r>
            <a:r>
              <a:rPr lang="en-US" sz="2900" dirty="0" err="1" smtClean="0"/>
              <a:t>transitgrowscommunities</a:t>
            </a:r>
            <a:endParaRPr lang="en-US" sz="2900" dirty="0" smtClean="0"/>
          </a:p>
          <a:p>
            <a:pPr marL="0" indent="0">
              <a:buNone/>
            </a:pPr>
            <a:endParaRPr lang="en-US" dirty="0"/>
          </a:p>
          <a:p>
            <a:endParaRPr lang="en-US" dirty="0"/>
          </a:p>
        </p:txBody>
      </p:sp>
      <p:sp>
        <p:nvSpPr>
          <p:cNvPr id="7"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49</a:t>
            </a:fld>
            <a:endParaRPr lang="en-US" dirty="0">
              <a:solidFill>
                <a:srgbClr val="898989"/>
              </a:solidFill>
            </a:endParaRPr>
          </a:p>
        </p:txBody>
      </p:sp>
    </p:spTree>
    <p:extLst>
      <p:ext uri="{BB962C8B-B14F-4D97-AF65-F5344CB8AC3E}">
        <p14:creationId xmlns:p14="http://schemas.microsoft.com/office/powerpoint/2010/main" val="4059960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Public Transit Ridership</a:t>
            </a:r>
            <a:endParaRPr lang="en-US" dirty="0"/>
          </a:p>
        </p:txBody>
      </p:sp>
      <p:pic>
        <p:nvPicPr>
          <p:cNvPr id="5" name="Content Placeholder 4"/>
          <p:cNvPicPr>
            <a:picLocks noGrp="1" noChangeAspect="1"/>
          </p:cNvPicPr>
          <p:nvPr>
            <p:ph idx="1"/>
          </p:nvPr>
        </p:nvPicPr>
        <p:blipFill>
          <a:blip r:embed="rId3"/>
          <a:srcRect t="293" b="293"/>
          <a:stretch>
            <a:fillRect/>
          </a:stretch>
        </p:blipFill>
        <p:spPr/>
      </p:pic>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5</a:t>
            </a:fld>
            <a:endParaRPr lang="en-US" dirty="0"/>
          </a:p>
        </p:txBody>
      </p:sp>
    </p:spTree>
    <p:extLst>
      <p:ext uri="{BB962C8B-B14F-4D97-AF65-F5344CB8AC3E}">
        <p14:creationId xmlns:p14="http://schemas.microsoft.com/office/powerpoint/2010/main" val="30682722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LookingOutWindow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85777"/>
            <a:ext cx="9179280" cy="7061447"/>
          </a:xfrm>
          <a:prstGeom prst="rect">
            <a:avLst/>
          </a:prstGeom>
        </p:spPr>
      </p:pic>
      <p:sp>
        <p:nvSpPr>
          <p:cNvPr id="2" name="Title 1"/>
          <p:cNvSpPr>
            <a:spLocks noGrp="1"/>
          </p:cNvSpPr>
          <p:nvPr>
            <p:ph type="title"/>
          </p:nvPr>
        </p:nvSpPr>
        <p:spPr/>
        <p:txBody>
          <a:bodyPr/>
          <a:lstStyle/>
          <a:p>
            <a:r>
              <a:rPr lang="en-US" dirty="0" smtClean="0"/>
              <a:t>Working Together, We Can Create a National Movement </a:t>
            </a:r>
            <a:endParaRPr lang="en-US" dirty="0"/>
          </a:p>
        </p:txBody>
      </p:sp>
      <p:sp>
        <p:nvSpPr>
          <p:cNvPr id="3" name="Content Placeholder 2"/>
          <p:cNvSpPr>
            <a:spLocks noGrp="1"/>
          </p:cNvSpPr>
          <p:nvPr>
            <p:ph idx="1"/>
          </p:nvPr>
        </p:nvSpPr>
        <p:spPr>
          <a:xfrm>
            <a:off x="533400" y="1524000"/>
            <a:ext cx="8042276" cy="4572000"/>
          </a:xfrm>
        </p:spPr>
        <p:txBody>
          <a:bodyPr>
            <a:normAutofit fontScale="92500" lnSpcReduction="20000"/>
          </a:bodyPr>
          <a:lstStyle/>
          <a:p>
            <a:r>
              <a:rPr lang="en-US" sz="2900" dirty="0" smtClean="0"/>
              <a:t>Integrate the “Community Grows” Message Into your PR, Marketing and Legislative Messages</a:t>
            </a:r>
          </a:p>
          <a:p>
            <a:pPr lvl="1"/>
            <a:r>
              <a:rPr lang="en-US" sz="2700" dirty="0" smtClean="0"/>
              <a:t>Issue Press Releases that Tie to Message</a:t>
            </a:r>
          </a:p>
          <a:p>
            <a:pPr lvl="1"/>
            <a:r>
              <a:rPr lang="en-US" sz="2700" dirty="0" smtClean="0"/>
              <a:t>Organize Events Around the Message</a:t>
            </a:r>
          </a:p>
          <a:p>
            <a:pPr lvl="1"/>
            <a:r>
              <a:rPr lang="en-US" sz="2700" dirty="0" smtClean="0"/>
              <a:t>Release Reports that Tie to Message</a:t>
            </a:r>
          </a:p>
          <a:p>
            <a:pPr lvl="1"/>
            <a:r>
              <a:rPr lang="en-US" sz="2700" dirty="0" smtClean="0"/>
              <a:t>Write and Place Op-Eds   (APTA will provide)</a:t>
            </a:r>
          </a:p>
          <a:p>
            <a:pPr lvl="1"/>
            <a:r>
              <a:rPr lang="en-US" sz="2700" dirty="0" smtClean="0"/>
              <a:t>Develop a Face Sheet with Examples </a:t>
            </a:r>
          </a:p>
          <a:p>
            <a:pPr lvl="1"/>
            <a:r>
              <a:rPr lang="en-US" sz="2700" dirty="0" smtClean="0"/>
              <a:t>Works with your Government Affairs Colleagues to Integrate Message in Legislative Materials</a:t>
            </a:r>
          </a:p>
          <a:p>
            <a:pPr lvl="1"/>
            <a:r>
              <a:rPr lang="en-US" sz="2700" dirty="0" smtClean="0"/>
              <a:t>Send APTA your stories of public transit contributing to economic/community growth</a:t>
            </a:r>
          </a:p>
          <a:p>
            <a:pPr marL="349250" lvl="1" indent="0">
              <a:buNone/>
            </a:pPr>
            <a:r>
              <a:rPr lang="en-US" sz="2700" dirty="0" smtClean="0"/>
              <a:t> </a:t>
            </a:r>
            <a:endParaRPr lang="en-US" sz="2700" dirty="0"/>
          </a:p>
          <a:p>
            <a:endParaRPr lang="en-US" sz="2900" dirty="0"/>
          </a:p>
          <a:p>
            <a:pPr marL="0" indent="0">
              <a:buNone/>
            </a:pPr>
            <a:endParaRPr lang="en-US" dirty="0"/>
          </a:p>
          <a:p>
            <a:endParaRPr lang="en-US" dirty="0"/>
          </a:p>
        </p:txBody>
      </p:sp>
      <p:sp>
        <p:nvSpPr>
          <p:cNvPr id="7"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50</a:t>
            </a:fld>
            <a:endParaRPr lang="en-US" dirty="0">
              <a:solidFill>
                <a:srgbClr val="898989"/>
              </a:solidFill>
            </a:endParaRPr>
          </a:p>
        </p:txBody>
      </p:sp>
    </p:spTree>
    <p:extLst>
      <p:ext uri="{BB962C8B-B14F-4D97-AF65-F5344CB8AC3E}">
        <p14:creationId xmlns:p14="http://schemas.microsoft.com/office/powerpoint/2010/main" val="3308694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LookingOutWindow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633" y="-750335"/>
            <a:ext cx="9179280" cy="7061447"/>
          </a:xfrm>
          <a:prstGeom prst="rect">
            <a:avLst/>
          </a:prstGeom>
        </p:spPr>
      </p:pic>
      <p:sp>
        <p:nvSpPr>
          <p:cNvPr id="2" name="Title 1"/>
          <p:cNvSpPr>
            <a:spLocks noGrp="1"/>
          </p:cNvSpPr>
          <p:nvPr>
            <p:ph type="title"/>
          </p:nvPr>
        </p:nvSpPr>
        <p:spPr/>
        <p:txBody>
          <a:bodyPr/>
          <a:lstStyle/>
          <a:p>
            <a:r>
              <a:rPr lang="en-US" dirty="0" smtClean="0"/>
              <a:t>Working Together, We Can Create a National Movement </a:t>
            </a:r>
            <a:endParaRPr lang="en-US" dirty="0"/>
          </a:p>
        </p:txBody>
      </p:sp>
      <p:sp>
        <p:nvSpPr>
          <p:cNvPr id="3" name="Content Placeholder 2"/>
          <p:cNvSpPr>
            <a:spLocks noGrp="1"/>
          </p:cNvSpPr>
          <p:nvPr>
            <p:ph idx="1"/>
          </p:nvPr>
        </p:nvSpPr>
        <p:spPr/>
        <p:txBody>
          <a:bodyPr>
            <a:normAutofit/>
          </a:bodyPr>
          <a:lstStyle/>
          <a:p>
            <a:pPr lvl="1"/>
            <a:r>
              <a:rPr lang="en-US" sz="2900" dirty="0"/>
              <a:t>Branding and Advertising</a:t>
            </a:r>
          </a:p>
          <a:p>
            <a:pPr lvl="2"/>
            <a:r>
              <a:rPr lang="en-US" sz="2500" dirty="0"/>
              <a:t>Purchase and Place Advertising locally</a:t>
            </a:r>
          </a:p>
          <a:p>
            <a:pPr lvl="2"/>
            <a:r>
              <a:rPr lang="en-US" sz="2500" dirty="0"/>
              <a:t>Place Ads on Your Vehicles, Bus Shelters, At Stations</a:t>
            </a:r>
          </a:p>
          <a:p>
            <a:pPr lvl="2"/>
            <a:r>
              <a:rPr lang="en-US" sz="2500" dirty="0"/>
              <a:t>Place Ads on Website</a:t>
            </a:r>
          </a:p>
          <a:p>
            <a:pPr lvl="2"/>
            <a:r>
              <a:rPr lang="en-US" sz="2500" dirty="0"/>
              <a:t>Work with other Systems and  to Develop a Regional Campaign</a:t>
            </a:r>
          </a:p>
          <a:p>
            <a:pPr lvl="2"/>
            <a:r>
              <a:rPr lang="en-US" sz="2500" dirty="0"/>
              <a:t>Ask Local Partners in Your Community to Sponsor Ads and Campaign </a:t>
            </a:r>
          </a:p>
          <a:p>
            <a:endParaRPr lang="en-US" sz="2900" dirty="0"/>
          </a:p>
          <a:p>
            <a:pPr marL="0" indent="0">
              <a:buNone/>
            </a:pPr>
            <a:endParaRPr lang="en-US" dirty="0"/>
          </a:p>
          <a:p>
            <a:endParaRPr lang="en-US" dirty="0"/>
          </a:p>
        </p:txBody>
      </p:sp>
      <p:sp>
        <p:nvSpPr>
          <p:cNvPr id="7" name="Slide Number Placeholder 3"/>
          <p:cNvSpPr>
            <a:spLocks noGrp="1"/>
          </p:cNvSpPr>
          <p:nvPr>
            <p:ph type="sldNum" sz="quarter" idx="12"/>
          </p:nvPr>
        </p:nvSpPr>
        <p:spPr>
          <a:xfrm>
            <a:off x="7897907" y="6275670"/>
            <a:ext cx="990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B8AF70-1456-4823-87B8-DC29BEA67979}" type="slidenum">
              <a:rPr lang="en-US">
                <a:solidFill>
                  <a:srgbClr val="898989"/>
                </a:solidFill>
              </a:rPr>
              <a:pPr eaLnBrk="1" hangingPunct="1"/>
              <a:t>51</a:t>
            </a:fld>
            <a:endParaRPr lang="en-US" dirty="0">
              <a:solidFill>
                <a:srgbClr val="898989"/>
              </a:solidFill>
            </a:endParaRPr>
          </a:p>
        </p:txBody>
      </p:sp>
    </p:spTree>
    <p:extLst>
      <p:ext uri="{BB962C8B-B14F-4D97-AF65-F5344CB8AC3E}">
        <p14:creationId xmlns:p14="http://schemas.microsoft.com/office/powerpoint/2010/main" val="34318600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51056" cy="6895749"/>
          </a:xfrm>
          <a:prstGeom prst="rect">
            <a:avLst/>
          </a:prstGeom>
        </p:spPr>
      </p:pic>
      <p:sp>
        <p:nvSpPr>
          <p:cNvPr id="8" name="Title 1"/>
          <p:cNvSpPr>
            <a:spLocks noGrp="1"/>
          </p:cNvSpPr>
          <p:nvPr>
            <p:ph type="title"/>
          </p:nvPr>
        </p:nvSpPr>
        <p:spPr>
          <a:xfrm>
            <a:off x="533400" y="443994"/>
            <a:ext cx="8042276" cy="785766"/>
          </a:xfrm>
        </p:spPr>
        <p:txBody>
          <a:bodyPr/>
          <a:lstStyle/>
          <a:p>
            <a:r>
              <a:rPr lang="en-US" dirty="0" smtClean="0">
                <a:latin typeface="Helvetica Neue Light"/>
              </a:rPr>
              <a:t>Local Execution: Facebook</a:t>
            </a:r>
            <a:endParaRPr lang="en-US" dirty="0">
              <a:latin typeface="Helvetica Neue Light"/>
            </a:endParaRPr>
          </a:p>
        </p:txBody>
      </p:sp>
      <p:pic>
        <p:nvPicPr>
          <p:cNvPr id="5" name="Picture 4"/>
          <p:cNvPicPr>
            <a:picLocks noChangeAspect="1"/>
          </p:cNvPicPr>
          <p:nvPr/>
        </p:nvPicPr>
        <p:blipFill>
          <a:blip r:embed="rId3" cstate="print"/>
          <a:stretch>
            <a:fillRect/>
          </a:stretch>
        </p:blipFill>
        <p:spPr>
          <a:xfrm>
            <a:off x="413942" y="1229760"/>
            <a:ext cx="3505200" cy="2728594"/>
          </a:xfrm>
          <a:prstGeom prst="rect">
            <a:avLst/>
          </a:prstGeom>
        </p:spPr>
      </p:pic>
      <p:pic>
        <p:nvPicPr>
          <p:cNvPr id="6" name="Content Placeholder 5"/>
          <p:cNvPicPr>
            <a:picLocks noGrp="1" noChangeAspect="1"/>
          </p:cNvPicPr>
          <p:nvPr>
            <p:ph idx="1"/>
          </p:nvPr>
        </p:nvPicPr>
        <p:blipFill>
          <a:blip r:embed="rId4" cstate="print"/>
          <a:stretch>
            <a:fillRect/>
          </a:stretch>
        </p:blipFill>
        <p:spPr>
          <a:xfrm>
            <a:off x="413942" y="4270799"/>
            <a:ext cx="3633591" cy="2137641"/>
          </a:xfrm>
          <a:prstGeom prst="rect">
            <a:avLst/>
          </a:prstGeom>
        </p:spPr>
      </p:pic>
      <p:pic>
        <p:nvPicPr>
          <p:cNvPr id="9" name="Picture 8"/>
          <p:cNvPicPr>
            <a:picLocks noChangeAspect="1"/>
          </p:cNvPicPr>
          <p:nvPr/>
        </p:nvPicPr>
        <p:blipFill>
          <a:blip r:embed="rId5" cstate="print"/>
          <a:stretch>
            <a:fillRect/>
          </a:stretch>
        </p:blipFill>
        <p:spPr>
          <a:xfrm>
            <a:off x="4452542" y="1258183"/>
            <a:ext cx="4428636" cy="2184348"/>
          </a:xfrm>
          <a:prstGeom prst="rect">
            <a:avLst/>
          </a:prstGeom>
        </p:spPr>
      </p:pic>
      <p:pic>
        <p:nvPicPr>
          <p:cNvPr id="10" name="Content Placeholder 3"/>
          <p:cNvPicPr>
            <a:picLocks/>
          </p:cNvPicPr>
          <p:nvPr/>
        </p:nvPicPr>
        <p:blipFill>
          <a:blip r:embed="rId6" cstate="print"/>
          <a:srcRect/>
          <a:stretch>
            <a:fillRect/>
          </a:stretch>
        </p:blipFill>
        <p:spPr bwMode="auto">
          <a:xfrm>
            <a:off x="4300285" y="3958353"/>
            <a:ext cx="4580893" cy="1918954"/>
          </a:xfrm>
          <a:prstGeom prst="rect">
            <a:avLst/>
          </a:prstGeom>
          <a:noFill/>
          <a:ln w="9525">
            <a:noFill/>
            <a:miter lim="800000"/>
            <a:headEnd/>
            <a:tailEnd/>
          </a:ln>
        </p:spPr>
      </p:pic>
    </p:spTree>
    <p:extLst>
      <p:ext uri="{BB962C8B-B14F-4D97-AF65-F5344CB8AC3E}">
        <p14:creationId xmlns:p14="http://schemas.microsoft.com/office/powerpoint/2010/main" val="18524177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51056" cy="6895749"/>
          </a:xfrm>
          <a:prstGeom prst="rect">
            <a:avLst/>
          </a:prstGeom>
        </p:spPr>
      </p:pic>
      <p:pic>
        <p:nvPicPr>
          <p:cNvPr id="7" name="Picture 6"/>
          <p:cNvPicPr>
            <a:picLocks noChangeAspect="1"/>
          </p:cNvPicPr>
          <p:nvPr/>
        </p:nvPicPr>
        <p:blipFill>
          <a:blip r:embed="rId3" cstate="print"/>
          <a:stretch>
            <a:fillRect/>
          </a:stretch>
        </p:blipFill>
        <p:spPr>
          <a:xfrm>
            <a:off x="533400" y="1229760"/>
            <a:ext cx="8042276" cy="5389079"/>
          </a:xfrm>
          <a:prstGeom prst="rect">
            <a:avLst/>
          </a:prstGeom>
        </p:spPr>
      </p:pic>
      <p:sp>
        <p:nvSpPr>
          <p:cNvPr id="8" name="Title 1"/>
          <p:cNvSpPr>
            <a:spLocks noGrp="1"/>
          </p:cNvSpPr>
          <p:nvPr>
            <p:ph type="title"/>
          </p:nvPr>
        </p:nvSpPr>
        <p:spPr>
          <a:xfrm>
            <a:off x="533400" y="443994"/>
            <a:ext cx="8042276" cy="785766"/>
          </a:xfrm>
        </p:spPr>
        <p:txBody>
          <a:bodyPr/>
          <a:lstStyle/>
          <a:p>
            <a:r>
              <a:rPr lang="en-US" dirty="0" smtClean="0">
                <a:latin typeface="Helvetica Neue Light"/>
              </a:rPr>
              <a:t>Local Execution: Online Ads</a:t>
            </a:r>
            <a:endParaRPr lang="en-US" dirty="0">
              <a:latin typeface="Helvetica Neue Light"/>
            </a:endParaRPr>
          </a:p>
        </p:txBody>
      </p:sp>
    </p:spTree>
    <p:extLst>
      <p:ext uri="{BB962C8B-B14F-4D97-AF65-F5344CB8AC3E}">
        <p14:creationId xmlns:p14="http://schemas.microsoft.com/office/powerpoint/2010/main" val="28015034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51056" cy="6895749"/>
          </a:xfrm>
          <a:prstGeom prst="rect">
            <a:avLst/>
          </a:prstGeom>
        </p:spPr>
      </p:pic>
      <p:sp>
        <p:nvSpPr>
          <p:cNvPr id="8" name="Title 1"/>
          <p:cNvSpPr>
            <a:spLocks noGrp="1"/>
          </p:cNvSpPr>
          <p:nvPr>
            <p:ph type="title"/>
          </p:nvPr>
        </p:nvSpPr>
        <p:spPr>
          <a:xfrm>
            <a:off x="533400" y="443994"/>
            <a:ext cx="8042276" cy="785766"/>
          </a:xfrm>
        </p:spPr>
        <p:txBody>
          <a:bodyPr/>
          <a:lstStyle/>
          <a:p>
            <a:r>
              <a:rPr lang="en-US" dirty="0" smtClean="0">
                <a:latin typeface="Helvetica Neue Light"/>
              </a:rPr>
              <a:t>Local Execution: Print Ads</a:t>
            </a:r>
            <a:endParaRPr lang="en-US" dirty="0">
              <a:latin typeface="Helvetica Neue Light"/>
            </a:endParaRPr>
          </a:p>
        </p:txBody>
      </p:sp>
      <p:pic>
        <p:nvPicPr>
          <p:cNvPr id="9" name="Content Placeholder 8" descr="FWBP_APTA_CE_AD.jpg"/>
          <p:cNvPicPr>
            <a:picLocks noGrp="1" noChangeAspect="1"/>
          </p:cNvPicPr>
          <p:nvPr>
            <p:ph idx="1"/>
          </p:nvPr>
        </p:nvPicPr>
        <p:blipFill>
          <a:blip r:embed="rId3" cstate="print"/>
          <a:stretch>
            <a:fillRect/>
          </a:stretch>
        </p:blipFill>
        <p:spPr>
          <a:xfrm>
            <a:off x="616412" y="1752321"/>
            <a:ext cx="7876539" cy="4343680"/>
          </a:xfrm>
        </p:spPr>
      </p:pic>
    </p:spTree>
    <p:extLst>
      <p:ext uri="{BB962C8B-B14F-4D97-AF65-F5344CB8AC3E}">
        <p14:creationId xmlns:p14="http://schemas.microsoft.com/office/powerpoint/2010/main" val="2244485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51056" cy="6895749"/>
          </a:xfrm>
          <a:prstGeom prst="rect">
            <a:avLst/>
          </a:prstGeom>
        </p:spPr>
      </p:pic>
      <p:sp>
        <p:nvSpPr>
          <p:cNvPr id="8" name="Title 1"/>
          <p:cNvSpPr>
            <a:spLocks noGrp="1"/>
          </p:cNvSpPr>
          <p:nvPr>
            <p:ph type="title"/>
          </p:nvPr>
        </p:nvSpPr>
        <p:spPr>
          <a:xfrm>
            <a:off x="533400" y="443994"/>
            <a:ext cx="8042276" cy="785766"/>
          </a:xfrm>
        </p:spPr>
        <p:txBody>
          <a:bodyPr/>
          <a:lstStyle/>
          <a:p>
            <a:r>
              <a:rPr lang="en-US" dirty="0" smtClean="0">
                <a:latin typeface="Helvetica Neue Light"/>
              </a:rPr>
              <a:t>Local Execution: Special Events</a:t>
            </a:r>
            <a:endParaRPr lang="en-US" dirty="0">
              <a:latin typeface="Helvetica Neue Light"/>
            </a:endParaRP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8373" y="1229760"/>
            <a:ext cx="7077249" cy="5171116"/>
          </a:xfrm>
        </p:spPr>
      </p:pic>
    </p:spTree>
    <p:extLst>
      <p:ext uri="{BB962C8B-B14F-4D97-AF65-F5344CB8AC3E}">
        <p14:creationId xmlns:p14="http://schemas.microsoft.com/office/powerpoint/2010/main" val="23980878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ndOnHold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51056" cy="6895749"/>
          </a:xfrm>
          <a:prstGeom prst="rect">
            <a:avLst/>
          </a:prstGeom>
        </p:spPr>
      </p:pic>
      <p:sp>
        <p:nvSpPr>
          <p:cNvPr id="8" name="Title 1"/>
          <p:cNvSpPr>
            <a:spLocks noGrp="1"/>
          </p:cNvSpPr>
          <p:nvPr>
            <p:ph type="title"/>
          </p:nvPr>
        </p:nvSpPr>
        <p:spPr>
          <a:xfrm>
            <a:off x="533400" y="443994"/>
            <a:ext cx="8042276" cy="785766"/>
          </a:xfrm>
        </p:spPr>
        <p:txBody>
          <a:bodyPr/>
          <a:lstStyle/>
          <a:p>
            <a:r>
              <a:rPr lang="en-US" dirty="0" smtClean="0">
                <a:latin typeface="Helvetica Neue Light"/>
              </a:rPr>
              <a:t>Local Execution: Pandora Ads</a:t>
            </a:r>
            <a:endParaRPr lang="en-US" dirty="0">
              <a:latin typeface="Helvetica Neue Light"/>
            </a:endParaRP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759" y="1557358"/>
            <a:ext cx="8400215" cy="5227018"/>
          </a:xfrm>
        </p:spPr>
      </p:pic>
    </p:spTree>
    <p:extLst>
      <p:ext uri="{BB962C8B-B14F-4D97-AF65-F5344CB8AC3E}">
        <p14:creationId xmlns:p14="http://schemas.microsoft.com/office/powerpoint/2010/main" val="20136030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_LiftChart_r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822"/>
            <a:ext cx="9144000" cy="6858000"/>
          </a:xfrm>
          <a:prstGeom prst="rect">
            <a:avLst/>
          </a:prstGeom>
        </p:spPr>
      </p:pic>
      <p:sp>
        <p:nvSpPr>
          <p:cNvPr id="4" name="Title 3"/>
          <p:cNvSpPr>
            <a:spLocks noGrp="1"/>
          </p:cNvSpPr>
          <p:nvPr>
            <p:ph type="title"/>
          </p:nvPr>
        </p:nvSpPr>
        <p:spPr>
          <a:xfrm>
            <a:off x="132282" y="274638"/>
            <a:ext cx="8554518" cy="1020762"/>
          </a:xfrm>
        </p:spPr>
        <p:txBody>
          <a:bodyPr lIns="91429" tIns="45714" rIns="91429" bIns="45714">
            <a:noAutofit/>
          </a:bodyPr>
          <a:lstStyle/>
          <a:p>
            <a:r>
              <a:rPr lang="en-US" sz="3400" dirty="0"/>
              <a:t/>
            </a:r>
            <a:br>
              <a:rPr lang="en-US" sz="3400" dirty="0"/>
            </a:br>
            <a:r>
              <a:rPr lang="en-US" sz="3400" dirty="0"/>
              <a:t>The “Community Grows” Message is Working!</a:t>
            </a:r>
          </a:p>
        </p:txBody>
      </p:sp>
      <p:sp>
        <p:nvSpPr>
          <p:cNvPr id="5" name="Content Placeholder 4"/>
          <p:cNvSpPr>
            <a:spLocks noGrp="1"/>
          </p:cNvSpPr>
          <p:nvPr>
            <p:ph idx="1"/>
          </p:nvPr>
        </p:nvSpPr>
        <p:spPr>
          <a:xfrm>
            <a:off x="642395" y="1415286"/>
            <a:ext cx="8229600" cy="820853"/>
          </a:xfrm>
        </p:spPr>
        <p:txBody>
          <a:bodyPr lIns="91429" tIns="45714" rIns="91429" bIns="45714">
            <a:noAutofit/>
          </a:bodyPr>
          <a:lstStyle/>
          <a:p>
            <a:r>
              <a:rPr lang="en-US" sz="2000" dirty="0">
                <a:solidFill>
                  <a:srgbClr val="000090"/>
                </a:solidFill>
              </a:rPr>
              <a:t>29% increase in brand awareness, comparing those who saw the ads to those who did not</a:t>
            </a:r>
          </a:p>
          <a:p>
            <a:pPr lvl="1">
              <a:lnSpc>
                <a:spcPct val="80000"/>
              </a:lnSpc>
            </a:pPr>
            <a:r>
              <a:rPr lang="en-US" sz="2000" i="1" dirty="0">
                <a:solidFill>
                  <a:srgbClr val="000090"/>
                </a:solidFill>
              </a:rPr>
              <a:t>17 Percentage points higher than industry norm</a:t>
            </a:r>
          </a:p>
        </p:txBody>
      </p:sp>
      <p:sp>
        <p:nvSpPr>
          <p:cNvPr id="6" name="TextBox 5"/>
          <p:cNvSpPr txBox="1"/>
          <p:nvPr/>
        </p:nvSpPr>
        <p:spPr>
          <a:xfrm>
            <a:off x="5688130" y="6495835"/>
            <a:ext cx="3399651" cy="525281"/>
          </a:xfrm>
          <a:prstGeom prst="rect">
            <a:avLst/>
          </a:prstGeom>
          <a:noFill/>
        </p:spPr>
        <p:txBody>
          <a:bodyPr wrap="square" lIns="91429" tIns="45714" rIns="91429" bIns="45714" rtlCol="0">
            <a:spAutoFit/>
          </a:bodyPr>
          <a:lstStyle/>
          <a:p>
            <a:pPr algn="r"/>
            <a:r>
              <a:rPr lang="en-US" sz="1400" b="1" i="1" dirty="0"/>
              <a:t>Cite:  Nielsen/</a:t>
            </a:r>
            <a:r>
              <a:rPr lang="en-US" sz="1400" b="1" i="1" dirty="0" err="1"/>
              <a:t>Vizu</a:t>
            </a:r>
            <a:r>
              <a:rPr lang="en-US" sz="1400" b="1" i="1" dirty="0"/>
              <a:t> Study, March-April 2014</a:t>
            </a:r>
          </a:p>
        </p:txBody>
      </p:sp>
      <p:sp>
        <p:nvSpPr>
          <p:cNvPr id="8" name="TextBox 7"/>
          <p:cNvSpPr txBox="1"/>
          <p:nvPr/>
        </p:nvSpPr>
        <p:spPr>
          <a:xfrm>
            <a:off x="-396846" y="2235837"/>
            <a:ext cx="184708" cy="369320"/>
          </a:xfrm>
          <a:prstGeom prst="rect">
            <a:avLst/>
          </a:prstGeom>
          <a:noFill/>
        </p:spPr>
        <p:txBody>
          <a:bodyPr wrap="none" lIns="91429" tIns="45714" rIns="91429" bIns="45714" rtlCol="0">
            <a:spAutoFit/>
          </a:bodyPr>
          <a:lstStyle/>
          <a:p>
            <a:endParaRPr lang="en-US" dirty="0"/>
          </a:p>
        </p:txBody>
      </p:sp>
    </p:spTree>
    <p:extLst>
      <p:ext uri="{BB962C8B-B14F-4D97-AF65-F5344CB8AC3E}">
        <p14:creationId xmlns:p14="http://schemas.microsoft.com/office/powerpoint/2010/main" val="28079203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rainTube_SCREENED.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399957" cy="6858000"/>
          </a:xfrm>
          <a:prstGeom prst="rect">
            <a:avLst/>
          </a:prstGeom>
        </p:spPr>
      </p:pic>
      <p:sp>
        <p:nvSpPr>
          <p:cNvPr id="13" name="Text Placeholder 10"/>
          <p:cNvSpPr>
            <a:spLocks noGrp="1"/>
          </p:cNvSpPr>
          <p:nvPr>
            <p:ph type="body" sz="quarter" idx="10"/>
          </p:nvPr>
        </p:nvSpPr>
        <p:spPr>
          <a:xfrm>
            <a:off x="554182" y="403412"/>
            <a:ext cx="8047182" cy="739588"/>
          </a:xfrm>
        </p:spPr>
        <p:txBody>
          <a:bodyPr/>
          <a:lstStyle/>
          <a:p>
            <a:r>
              <a:rPr lang="en-US" dirty="0" smtClean="0"/>
              <a:t>Voices for public transit performance</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53" y="1143001"/>
            <a:ext cx="7791421" cy="3969510"/>
          </a:xfrm>
          <a:prstGeom prst="rect">
            <a:avLst/>
          </a:prstGeom>
        </p:spPr>
      </p:pic>
      <p:sp>
        <p:nvSpPr>
          <p:cNvPr id="15" name="Rectangle 14"/>
          <p:cNvSpPr/>
          <p:nvPr/>
        </p:nvSpPr>
        <p:spPr>
          <a:xfrm>
            <a:off x="2282478" y="4927454"/>
            <a:ext cx="6030249" cy="1714075"/>
          </a:xfrm>
          <a:prstGeom prst="rect">
            <a:avLst/>
          </a:prstGeom>
        </p:spPr>
        <p:txBody>
          <a:bodyPr wrap="square" lIns="82058" tIns="41029" rIns="82058" bIns="41029">
            <a:spAutoFit/>
          </a:bodyPr>
          <a:lstStyle/>
          <a:p>
            <a:endParaRPr lang="en-US" b="1" dirty="0">
              <a:solidFill>
                <a:srgbClr val="595959"/>
              </a:solidFill>
            </a:endParaRPr>
          </a:p>
          <a:p>
            <a:pPr marL="226276" indent="-226276">
              <a:buFont typeface="Wingdings" charset="2"/>
              <a:buChar char="ü"/>
            </a:pPr>
            <a:r>
              <a:rPr lang="en-US" b="1" dirty="0">
                <a:solidFill>
                  <a:srgbClr val="595959"/>
                </a:solidFill>
                <a:latin typeface="Arial"/>
                <a:cs typeface="Arial"/>
              </a:rPr>
              <a:t> 51,831+</a:t>
            </a:r>
            <a:r>
              <a:rPr lang="en-US" dirty="0">
                <a:solidFill>
                  <a:srgbClr val="595959"/>
                </a:solidFill>
                <a:latin typeface="Arial"/>
                <a:cs typeface="Arial"/>
              </a:rPr>
              <a:t> advocates joined the community</a:t>
            </a:r>
          </a:p>
          <a:p>
            <a:pPr>
              <a:buFont typeface="Wingdings" pitchFamily="2" charset="2"/>
              <a:buChar char="ü"/>
            </a:pPr>
            <a:endParaRPr lang="en-US" sz="800" dirty="0">
              <a:solidFill>
                <a:srgbClr val="595959"/>
              </a:solidFill>
              <a:latin typeface="Arial"/>
              <a:cs typeface="Arial"/>
            </a:endParaRPr>
          </a:p>
          <a:p>
            <a:pPr marL="271531" indent="-271531">
              <a:buFont typeface="Wingdings" charset="2"/>
              <a:buChar char="ü"/>
            </a:pPr>
            <a:r>
              <a:rPr lang="en-US" b="1" dirty="0">
                <a:solidFill>
                  <a:srgbClr val="595959"/>
                </a:solidFill>
                <a:latin typeface="Arial"/>
                <a:cs typeface="Arial"/>
              </a:rPr>
              <a:t>23,763,786+</a:t>
            </a:r>
            <a:r>
              <a:rPr lang="en-US" dirty="0">
                <a:solidFill>
                  <a:srgbClr val="595959"/>
                </a:solidFill>
                <a:latin typeface="Arial"/>
                <a:cs typeface="Arial"/>
              </a:rPr>
              <a:t> Display impressions served</a:t>
            </a:r>
          </a:p>
          <a:p>
            <a:pPr marL="271531" indent="-271531">
              <a:buFont typeface="Wingdings" charset="2"/>
              <a:buChar char="ü"/>
            </a:pPr>
            <a:endParaRPr lang="en-US" sz="800" dirty="0">
              <a:solidFill>
                <a:srgbClr val="595959"/>
              </a:solidFill>
              <a:latin typeface="Arial"/>
              <a:cs typeface="Arial"/>
            </a:endParaRPr>
          </a:p>
          <a:p>
            <a:pPr marL="271531" indent="-271531">
              <a:buFont typeface="Wingdings" charset="2"/>
              <a:buChar char="ü"/>
            </a:pPr>
            <a:r>
              <a:rPr lang="en-US" b="1" dirty="0">
                <a:solidFill>
                  <a:srgbClr val="595959"/>
                </a:solidFill>
                <a:latin typeface="Arial"/>
                <a:cs typeface="Arial"/>
              </a:rPr>
              <a:t>169,143+ </a:t>
            </a:r>
            <a:r>
              <a:rPr lang="en-US" dirty="0">
                <a:solidFill>
                  <a:srgbClr val="595959"/>
                </a:solidFill>
                <a:latin typeface="Arial"/>
                <a:cs typeface="Arial"/>
              </a:rPr>
              <a:t>Facebook likes</a:t>
            </a:r>
            <a:endParaRPr lang="en-US" dirty="0">
              <a:solidFill>
                <a:srgbClr val="595959"/>
              </a:solidFill>
            </a:endParaRPr>
          </a:p>
          <a:p>
            <a:pPr>
              <a:buFont typeface="Wingdings" pitchFamily="2" charset="2"/>
              <a:buChar char="ü"/>
            </a:pPr>
            <a:endParaRPr lang="en-US" dirty="0">
              <a:solidFill>
                <a:srgbClr val="595959"/>
              </a:solidFill>
            </a:endParaRPr>
          </a:p>
        </p:txBody>
      </p:sp>
    </p:spTree>
    <p:extLst>
      <p:ext uri="{BB962C8B-B14F-4D97-AF65-F5344CB8AC3E}">
        <p14:creationId xmlns:p14="http://schemas.microsoft.com/office/powerpoint/2010/main" val="2468143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dirty="0" smtClean="0">
                <a:latin typeface="Calibri" pitchFamily="34" charset="0"/>
                <a:cs typeface="Calibri" pitchFamily="34" charset="0"/>
              </a:rPr>
              <a:t>Questions?</a:t>
            </a:r>
            <a:endParaRPr lang="en-US" sz="3600" b="1" dirty="0">
              <a:solidFill>
                <a:srgbClr val="FF0000"/>
              </a:solidFill>
              <a:latin typeface="Calibri" pitchFamily="34" charset="0"/>
              <a:cs typeface="Calibri" pitchFamily="34" charset="0"/>
            </a:endParaRPr>
          </a:p>
        </p:txBody>
      </p:sp>
      <p:sp>
        <p:nvSpPr>
          <p:cNvPr id="3" name="Subtitle 2"/>
          <p:cNvSpPr>
            <a:spLocks noGrp="1"/>
          </p:cNvSpPr>
          <p:nvPr>
            <p:ph type="subTitle" idx="1"/>
          </p:nvPr>
        </p:nvSpPr>
        <p:spPr>
          <a:xfrm>
            <a:off x="1219200" y="2209800"/>
            <a:ext cx="6705599" cy="1752600"/>
          </a:xfrm>
        </p:spPr>
        <p:txBody>
          <a:bodyPr/>
          <a:lstStyle/>
          <a:p>
            <a:endParaRPr lang="en-US" sz="2000" dirty="0" smtClean="0">
              <a:solidFill>
                <a:schemeClr val="tx1"/>
              </a:solidFill>
              <a:latin typeface="Calibri" pitchFamily="34" charset="0"/>
              <a:cs typeface="Calibri" pitchFamily="34" charset="0"/>
            </a:endParaRPr>
          </a:p>
          <a:p>
            <a:r>
              <a:rPr lang="en-US" sz="2800" dirty="0" smtClean="0">
                <a:solidFill>
                  <a:schemeClr val="tx1"/>
                </a:solidFill>
                <a:latin typeface="Calibri" pitchFamily="34" charset="0"/>
                <a:cs typeface="Calibri" pitchFamily="34" charset="0"/>
              </a:rPr>
              <a:t>Ashley Robbins</a:t>
            </a:r>
          </a:p>
          <a:p>
            <a:r>
              <a:rPr lang="en-US" sz="2800" dirty="0" smtClean="0">
                <a:solidFill>
                  <a:schemeClr val="tx1"/>
                </a:solidFill>
                <a:latin typeface="Calibri" pitchFamily="34" charset="0"/>
                <a:cs typeface="Calibri" pitchFamily="34" charset="0"/>
              </a:rPr>
              <a:t>Policy Manager, CFTE</a:t>
            </a:r>
          </a:p>
          <a:p>
            <a:r>
              <a:rPr lang="en-US" sz="2800" dirty="0" smtClean="0">
                <a:solidFill>
                  <a:schemeClr val="tx1"/>
                </a:solidFill>
                <a:latin typeface="Calibri" pitchFamily="34" charset="0"/>
                <a:cs typeface="Calibri" pitchFamily="34" charset="0"/>
              </a:rPr>
              <a:t>arobbins@cfte.org</a:t>
            </a:r>
          </a:p>
          <a:p>
            <a:r>
              <a:rPr lang="en-US" sz="2800" dirty="0" smtClean="0">
                <a:solidFill>
                  <a:schemeClr val="tx1"/>
                </a:solidFill>
                <a:latin typeface="Calibri" pitchFamily="34" charset="0"/>
                <a:cs typeface="Calibri" pitchFamily="34" charset="0"/>
              </a:rPr>
              <a:t>@</a:t>
            </a:r>
            <a:r>
              <a:rPr lang="en-US" sz="2800" dirty="0" err="1" smtClean="0">
                <a:solidFill>
                  <a:schemeClr val="tx1"/>
                </a:solidFill>
                <a:latin typeface="Calibri" pitchFamily="34" charset="0"/>
                <a:cs typeface="Calibri" pitchFamily="34" charset="0"/>
              </a:rPr>
              <a:t>cftenews</a:t>
            </a:r>
            <a:endParaRPr lang="en-US" sz="2800" dirty="0" smtClean="0">
              <a:solidFill>
                <a:schemeClr val="tx1"/>
              </a:solidFill>
              <a:latin typeface="Calibri" pitchFamily="34" charset="0"/>
              <a:cs typeface="Calibri" pitchFamily="34" charset="0"/>
            </a:endParaRPr>
          </a:p>
          <a:p>
            <a:r>
              <a:rPr lang="en-US" sz="2800" dirty="0" smtClean="0">
                <a:solidFill>
                  <a:schemeClr val="tx1"/>
                </a:solidFill>
                <a:latin typeface="Calibri" pitchFamily="34" charset="0"/>
                <a:cs typeface="Calibri" pitchFamily="34" charset="0"/>
                <a:hlinkClick r:id="rId2"/>
              </a:rPr>
              <a:t>www.cfte.org</a:t>
            </a:r>
            <a:r>
              <a:rPr lang="en-US" sz="2800" dirty="0" smtClean="0">
                <a:solidFill>
                  <a:schemeClr val="tx1"/>
                </a:solidFill>
                <a:latin typeface="Calibri" pitchFamily="34" charset="0"/>
                <a:cs typeface="Calibri" pitchFamily="34" charset="0"/>
              </a:rPr>
              <a:t> </a:t>
            </a:r>
          </a:p>
          <a:p>
            <a:endParaRPr lang="en-US" sz="2800" dirty="0">
              <a:solidFill>
                <a:schemeClr val="tx1"/>
              </a:solidFill>
              <a:latin typeface="Calibri" pitchFamily="34" charset="0"/>
              <a:cs typeface="Calibri" pitchFamily="34" charset="0"/>
            </a:endParaRPr>
          </a:p>
          <a:p>
            <a:r>
              <a:rPr lang="en-US" sz="2800" dirty="0" smtClean="0">
                <a:solidFill>
                  <a:schemeClr val="tx1"/>
                </a:solidFill>
                <a:latin typeface="Calibri" pitchFamily="34" charset="0"/>
                <a:cs typeface="Calibri" pitchFamily="34" charset="0"/>
              </a:rPr>
              <a:t>Thanks to our cosponsor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823454"/>
          </a:xfrm>
          <a:prstGeom prst="rect">
            <a:avLst/>
          </a:prstGeom>
        </p:spPr>
      </p:pic>
      <p:pic>
        <p:nvPicPr>
          <p:cNvPr id="1026" name="Picture 2" descr="NAPTA: Public Transportation Advocates in 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6257925"/>
            <a:ext cx="2762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288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Decline In Manufacturing Jobs</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6</a:t>
            </a:fld>
            <a:endParaRPr lang="en-US" dirty="0"/>
          </a:p>
        </p:txBody>
      </p:sp>
      <p:pic>
        <p:nvPicPr>
          <p:cNvPr id="8" name="Picture 7"/>
          <p:cNvPicPr>
            <a:picLocks noChangeAspect="1"/>
          </p:cNvPicPr>
          <p:nvPr/>
        </p:nvPicPr>
        <p:blipFill>
          <a:blip r:embed="rId3"/>
          <a:stretch>
            <a:fillRect/>
          </a:stretch>
        </p:blipFill>
        <p:spPr>
          <a:xfrm>
            <a:off x="777240" y="1911096"/>
            <a:ext cx="6830568" cy="4251175"/>
          </a:xfrm>
          <a:prstGeom prst="rect">
            <a:avLst/>
          </a:prstGeom>
        </p:spPr>
      </p:pic>
    </p:spTree>
    <p:extLst>
      <p:ext uri="{BB962C8B-B14F-4D97-AF65-F5344CB8AC3E}">
        <p14:creationId xmlns:p14="http://schemas.microsoft.com/office/powerpoint/2010/main" val="782162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Manufacturing</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7</a:t>
            </a:fld>
            <a:endParaRPr lang="en-US" dirty="0"/>
          </a:p>
        </p:txBody>
      </p:sp>
      <p:pic>
        <p:nvPicPr>
          <p:cNvPr id="5" name="Picture 4"/>
          <p:cNvPicPr>
            <a:picLocks noChangeAspect="1"/>
          </p:cNvPicPr>
          <p:nvPr/>
        </p:nvPicPr>
        <p:blipFill>
          <a:blip r:embed="rId3"/>
          <a:stretch>
            <a:fillRect/>
          </a:stretch>
        </p:blipFill>
        <p:spPr>
          <a:xfrm>
            <a:off x="777240" y="1690240"/>
            <a:ext cx="6830568" cy="4886846"/>
          </a:xfrm>
          <a:prstGeom prst="rect">
            <a:avLst/>
          </a:prstGeom>
        </p:spPr>
      </p:pic>
    </p:spTree>
    <p:extLst>
      <p:ext uri="{BB962C8B-B14F-4D97-AF65-F5344CB8AC3E}">
        <p14:creationId xmlns:p14="http://schemas.microsoft.com/office/powerpoint/2010/main" val="3995559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Semiconductor Manufacturing</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8</a:t>
            </a:fld>
            <a:endParaRPr lang="en-US" dirty="0"/>
          </a:p>
        </p:txBody>
      </p:sp>
      <p:pic>
        <p:nvPicPr>
          <p:cNvPr id="5" name="Picture 4"/>
          <p:cNvPicPr>
            <a:picLocks noChangeAspect="1"/>
          </p:cNvPicPr>
          <p:nvPr/>
        </p:nvPicPr>
        <p:blipFill>
          <a:blip r:embed="rId3"/>
          <a:stretch>
            <a:fillRect/>
          </a:stretch>
        </p:blipFill>
        <p:spPr>
          <a:xfrm>
            <a:off x="777240" y="1911096"/>
            <a:ext cx="6360854" cy="4553712"/>
          </a:xfrm>
          <a:prstGeom prst="rect">
            <a:avLst/>
          </a:prstGeom>
        </p:spPr>
      </p:pic>
    </p:spTree>
    <p:extLst>
      <p:ext uri="{BB962C8B-B14F-4D97-AF65-F5344CB8AC3E}">
        <p14:creationId xmlns:p14="http://schemas.microsoft.com/office/powerpoint/2010/main" val="2837629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In Internet Jobs</a:t>
            </a:r>
            <a:endParaRPr lang="en-US" dirty="0"/>
          </a:p>
        </p:txBody>
      </p:sp>
      <p:sp>
        <p:nvSpPr>
          <p:cNvPr id="4" name="Slide Number Placeholder 3"/>
          <p:cNvSpPr>
            <a:spLocks noGrp="1"/>
          </p:cNvSpPr>
          <p:nvPr>
            <p:ph type="sldNum" sz="quarter" idx="10"/>
          </p:nvPr>
        </p:nvSpPr>
        <p:spPr/>
        <p:txBody>
          <a:bodyPr/>
          <a:lstStyle/>
          <a:p>
            <a:pPr>
              <a:defRPr/>
            </a:pPr>
            <a:fld id="{A908EF89-F4C8-49D0-9721-31A0AF64E299}" type="slidenum">
              <a:rPr lang="en-US" smtClean="0"/>
              <a:pPr>
                <a:defRPr/>
              </a:pPr>
              <a:t>9</a:t>
            </a:fld>
            <a:endParaRPr lang="en-US" dirty="0"/>
          </a:p>
        </p:txBody>
      </p:sp>
      <p:pic>
        <p:nvPicPr>
          <p:cNvPr id="5" name="Picture 4"/>
          <p:cNvPicPr>
            <a:picLocks noChangeAspect="1"/>
          </p:cNvPicPr>
          <p:nvPr/>
        </p:nvPicPr>
        <p:blipFill>
          <a:blip r:embed="rId3"/>
          <a:stretch>
            <a:fillRect/>
          </a:stretch>
        </p:blipFill>
        <p:spPr>
          <a:xfrm>
            <a:off x="777240" y="1412261"/>
            <a:ext cx="6830568" cy="4961040"/>
          </a:xfrm>
          <a:prstGeom prst="rect">
            <a:avLst/>
          </a:prstGeom>
        </p:spPr>
      </p:pic>
    </p:spTree>
    <p:extLst>
      <p:ext uri="{BB962C8B-B14F-4D97-AF65-F5344CB8AC3E}">
        <p14:creationId xmlns:p14="http://schemas.microsoft.com/office/powerpoint/2010/main" val="3209367000"/>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1.jpeg"/></Relationships>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8.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reez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reez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lank Presentation">
  <a:themeElements>
    <a:clrScheme name="">
      <a:dk1>
        <a:srgbClr val="575757"/>
      </a:dk1>
      <a:lt1>
        <a:srgbClr val="FFFFFF"/>
      </a:lt1>
      <a:dk2>
        <a:srgbClr val="121AA0"/>
      </a:dk2>
      <a:lt2>
        <a:srgbClr val="808080"/>
      </a:lt2>
      <a:accent1>
        <a:srgbClr val="BBE0E3"/>
      </a:accent1>
      <a:accent2>
        <a:srgbClr val="333399"/>
      </a:accent2>
      <a:accent3>
        <a:srgbClr val="FFFFFF"/>
      </a:accent3>
      <a:accent4>
        <a:srgbClr val="494949"/>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otalTime>15672</TotalTime>
  <Words>2816</Words>
  <Application>Microsoft Office PowerPoint</Application>
  <PresentationFormat>On-screen Show (4:3)</PresentationFormat>
  <Paragraphs>396</Paragraphs>
  <Slides>59</Slides>
  <Notes>29</Notes>
  <HiddenSlides>0</HiddenSlides>
  <MMClips>0</MMClips>
  <ScaleCrop>false</ScaleCrop>
  <HeadingPairs>
    <vt:vector size="4" baseType="variant">
      <vt:variant>
        <vt:lpstr>Theme</vt:lpstr>
      </vt:variant>
      <vt:variant>
        <vt:i4>11</vt:i4>
      </vt:variant>
      <vt:variant>
        <vt:lpstr>Slide Titles</vt:lpstr>
      </vt:variant>
      <vt:variant>
        <vt:i4>59</vt:i4>
      </vt:variant>
    </vt:vector>
  </HeadingPairs>
  <TitlesOfParts>
    <vt:vector size="70" baseType="lpstr">
      <vt:lpstr>3_Office Theme</vt:lpstr>
      <vt:lpstr>4_Office Theme</vt:lpstr>
      <vt:lpstr>1_Office Theme</vt:lpstr>
      <vt:lpstr>Office Theme</vt:lpstr>
      <vt:lpstr>5_Office Theme</vt:lpstr>
      <vt:lpstr>2_Office Theme</vt:lpstr>
      <vt:lpstr>6_Office Theme</vt:lpstr>
      <vt:lpstr>7_Office Theme</vt:lpstr>
      <vt:lpstr>Blank Presentation</vt:lpstr>
      <vt:lpstr>Breeze</vt:lpstr>
      <vt:lpstr>1_Breeze</vt:lpstr>
      <vt:lpstr>Six Stops to Success: Public Transportation Research</vt:lpstr>
      <vt:lpstr>Housekeeping</vt:lpstr>
      <vt:lpstr>Today’s Speakers</vt:lpstr>
      <vt:lpstr>PowerPoint Presentation</vt:lpstr>
      <vt:lpstr>Record Public Transit Ridership</vt:lpstr>
      <vt:lpstr>Decline In Manufacturing Jobs</vt:lpstr>
      <vt:lpstr>Computer Manufacturing</vt:lpstr>
      <vt:lpstr>Semiconductor Manufacturing</vt:lpstr>
      <vt:lpstr>Growth In Internet Jobs</vt:lpstr>
      <vt:lpstr>Scientific R&amp;D Jobs</vt:lpstr>
      <vt:lpstr>Software Jobs</vt:lpstr>
      <vt:lpstr>Pharmaceutical Jobs</vt:lpstr>
      <vt:lpstr>New Job Creation Paradigm </vt:lpstr>
      <vt:lpstr>New Job Creation Paradigm </vt:lpstr>
      <vt:lpstr>PowerPoint Presentation</vt:lpstr>
      <vt:lpstr>PowerPoint Presentation</vt:lpstr>
      <vt:lpstr>Convention Business Advantage</vt:lpstr>
      <vt:lpstr>PowerPoint Presentation</vt:lpstr>
      <vt:lpstr>Congestion Chokes The Job Engine</vt:lpstr>
      <vt:lpstr>Pinellas Suncoast Transit Authority</vt:lpstr>
      <vt:lpstr>Pinellas Suncoast Transit Authority</vt:lpstr>
      <vt:lpstr>Stronger</vt:lpstr>
      <vt:lpstr>PowerPoint Presentation</vt:lpstr>
      <vt:lpstr>PowerPoint Presentation</vt:lpstr>
      <vt:lpstr>PowerPoint Presentation</vt:lpstr>
      <vt:lpstr>Research Underpins Messaging</vt:lpstr>
      <vt:lpstr>   Top 3 Priorities From APTA Marketing &amp; Communications Experts</vt:lpstr>
      <vt:lpstr>Half are ‘Very Favorable’ Towards Public Transportation</vt:lpstr>
      <vt:lpstr>Support for Tax Dollars Going Towards Improvement/Expansion is Strong</vt:lpstr>
      <vt:lpstr>A Majority Believe that the Level of Spending Should be Increased</vt:lpstr>
      <vt:lpstr>We Must Cut Through the Noise</vt:lpstr>
      <vt:lpstr>Message Alignment</vt:lpstr>
      <vt:lpstr>  Integrated Communications Plan</vt:lpstr>
      <vt:lpstr>Ad Exposure Dramatically Increases Favorability Towards Public Transit</vt:lpstr>
      <vt:lpstr>Support of Increased Spending Strengthens Substantially with Ad Exposure </vt:lpstr>
      <vt:lpstr>The Public Transportation Brand</vt:lpstr>
      <vt:lpstr>Three Core Campaign Messages</vt:lpstr>
      <vt:lpstr>PowerPoint Presentation</vt:lpstr>
      <vt:lpstr>PowerPoint Presentation</vt:lpstr>
      <vt:lpstr>PowerPoint Presentation</vt:lpstr>
      <vt:lpstr>PowerPoint Presentation</vt:lpstr>
      <vt:lpstr>PowerPoint Presentation</vt:lpstr>
      <vt:lpstr>PowerPoint Presentation</vt:lpstr>
      <vt:lpstr>Ads Are Customizable</vt:lpstr>
      <vt:lpstr>What’s Customizable?</vt:lpstr>
      <vt:lpstr>PowerPoint Presentation</vt:lpstr>
      <vt:lpstr>PowerPoint Presentation</vt:lpstr>
      <vt:lpstr>PowerPoint Presentation</vt:lpstr>
      <vt:lpstr>Working Together, We Can Create a National Movement </vt:lpstr>
      <vt:lpstr>Working Together, We Can Create a National Movement </vt:lpstr>
      <vt:lpstr>Working Together, We Can Create a National Movement </vt:lpstr>
      <vt:lpstr>Local Execution: Facebook</vt:lpstr>
      <vt:lpstr>Local Execution: Online Ads</vt:lpstr>
      <vt:lpstr>Local Execution: Print Ads</vt:lpstr>
      <vt:lpstr>Local Execution: Special Events</vt:lpstr>
      <vt:lpstr>Local Execution: Pandora Ads</vt:lpstr>
      <vt:lpstr> The “Community Grows” Message is Working!</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Transit Elections:  Results &amp; Trends</dc:title>
  <dc:creator>American Planning</dc:creator>
  <cp:lastModifiedBy>American Planning</cp:lastModifiedBy>
  <cp:revision>100</cp:revision>
  <cp:lastPrinted>2012-11-08T18:33:49Z</cp:lastPrinted>
  <dcterms:created xsi:type="dcterms:W3CDTF">2012-11-08T15:13:18Z</dcterms:created>
  <dcterms:modified xsi:type="dcterms:W3CDTF">2014-05-13T20:13:11Z</dcterms:modified>
</cp:coreProperties>
</file>